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Roboto Condensed"/>
      <p:regular r:id="rId53"/>
      <p:bold r:id="rId54"/>
      <p:italic r:id="rId55"/>
      <p:boldItalic r:id="rId56"/>
    </p:embeddedFont>
    <p:embeddedFont>
      <p:font typeface="Merriweather Black"/>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Condensed-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RobotoCondensed-italic.fntdata"/><Relationship Id="rId10" Type="http://schemas.openxmlformats.org/officeDocument/2006/relationships/slide" Target="slides/slide5.xml"/><Relationship Id="rId54" Type="http://schemas.openxmlformats.org/officeDocument/2006/relationships/font" Target="fonts/RobotoCondensed-bold.fntdata"/><Relationship Id="rId13" Type="http://schemas.openxmlformats.org/officeDocument/2006/relationships/slide" Target="slides/slide8.xml"/><Relationship Id="rId57" Type="http://schemas.openxmlformats.org/officeDocument/2006/relationships/font" Target="fonts/MerriweatherBlack-bold.fntdata"/><Relationship Id="rId12" Type="http://schemas.openxmlformats.org/officeDocument/2006/relationships/slide" Target="slides/slide7.xml"/><Relationship Id="rId56" Type="http://schemas.openxmlformats.org/officeDocument/2006/relationships/font" Target="fonts/RobotoCondensed-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Merriweather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312.6211"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Axha4G8_ZgKh2anMG1qqO6sOS-5b3LRa#scrollTo=GqJWBu60tQzq" TargetMode="External"/><Relationship Id="rId3" Type="http://schemas.openxmlformats.org/officeDocument/2006/relationships/hyperlink" Target="https://colab.research.google.com/drive/1syZOmMphX-6_5RHo9u6rgo2KhXkKuohn#scrollTo=OTN5EVlaPFfQ"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dasci.org/lora-vs-soft-prompting-llm-fine-tuning-showdow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9f71e6933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2e9f71e6933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Thanks to Tamaya, Alfonso, Emily Pace and the entire LCL24 crew for organizing this! Thank you all for your interest, time and attention. Let’s go!</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a6ca01d5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a6ca01d5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“Foundation Model” approach may be new, but humans have been building models of language for a very long time. :-) In the modern era, Eliza was an early chatbot that worked by identifying keywords in sentences typed by a human and applying “decomposition rules” to these sentences to generate responses. The modern idea of a “language model” certainly predates 2023!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a6ca01d5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a6ca01d5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a bit more practical and turn to the main way that people are interacting with these models. For reasons that we’ll get into in the next session, the text and accompanying inputs submitted to a GenAI model are </a:t>
            </a:r>
            <a:r>
              <a:rPr lang="en"/>
              <a:t>often</a:t>
            </a:r>
            <a:r>
              <a:rPr lang="en"/>
              <a:t> referred to as “hard prompts”.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 vs. soft prompts.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a6ca01d5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a6ca01d5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 hard prompt can also incorporate a placeholder where other kinds of content can be injected. The $IMAGE part of this hard prompt, for example, can be used to inject an image file in the prompt. This is so the LLM can evaluate both without the user having to manually insert the image every time.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“chunk a long text” = break it up into smaller parts, send each part to the LLM, union feedback for each chunk and make an evaluation of all feedbacks based on that union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a6ca01d5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a6ca01d5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How are hard prompts developed? Generally speaking, you have a go, then iterate to try to improve performance. The easiest thing is to change the prompt using some tried-and-true strategies. If any one of these is interesting to you, you can find a lot more information online. We’ll talk in the next session about more involved ways of improving performance.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Remember: this is a quickly evolving field, so these examples are not a definitive list and should be considered a very brief “intro”!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a6ca01d5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a6ca01d5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Persona patterns can be useful in ensuring that the model responds with a consistent kind of feedback.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a6ca01d5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a6ca01d5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Chain-of-thought prompting can guide the model to an optimal response by walking it through the steps required to get there.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a6ca01d5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a6ca01d5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Few-shot prompting involves giving the model some examples of labeled data. This figure from “Language Models are Few-Shot Learners” shows some examples of few-shot use cases: addition, spell correctors, translation, etc.</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a6ca01d5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a6ca01d5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Finally, structuring the task more using a markup language may prod the LLM to more strictly observe how outputs should be formatted.</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a6ca01d5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ea6ca01d5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Bias-variance tradeoff:</a:t>
            </a:r>
            <a:endParaRPr/>
          </a:p>
          <a:p>
            <a:pPr indent="0" lvl="0" marL="0" rtl="0" algn="l">
              <a:lnSpc>
                <a:spcPct val="115000"/>
              </a:lnSpc>
              <a:spcBef>
                <a:spcPts val="0"/>
              </a:spcBef>
              <a:spcAft>
                <a:spcPts val="0"/>
              </a:spcAft>
              <a:buClr>
                <a:schemeClr val="dk1"/>
              </a:buClr>
              <a:buSzPts val="1100"/>
              <a:buFont typeface="Arial"/>
              <a:buNone/>
            </a:pPr>
            <a:r>
              <a:rPr lang="en"/>
              <a:t>The more the model attends to details of the training examples, the better it will be at finding very similar examples, so it may not generalize well. It may have high “precision”, but low “recall”.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Conversely, a model that is too loosely attached to the training examples may fail to capture their nuances in unseen data points, but be better at generalizing to new data. It may have low “precision”, but high “recall”.</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a6ca01d5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a6ca01d5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a6ca01d51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ea6ca01d5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We are speaking from our own perspectives and do not intend to represent the views of our employers at all.</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Second, all images used in this deck are taken from URLs and/or papers. The teal color indicates a link to the original. We can email you with that link, if something catches your eye.</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Third, this session will not be recorded and we can’t distribute these slides. On the positive side, this is because we will soon have a book coming out which will have a chapter on </a:t>
            </a:r>
            <a:r>
              <a:rPr lang="en"/>
              <a:t>this topic. Watch this space!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770c5f4ef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770c5f4ef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70c5f4ef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70c5f4ef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70c5f4ef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70c5f4ef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entering different text after “User query” for each intent type and see what it does!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a6ca01d51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ea6ca01d51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Remember to share doc at that link with participants!!!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70c5f4e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70c5f4e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f922043a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8f922043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We are speaking from our own perspectives and do not intend to represent the views of our employers at all.</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Second, all images used in this deck are taken from URLs and/or papers. The teal color indicates a link to the original. We can email you with that link, if something catches your eye.</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Third, this session will not be recorded and we can’t distribute these slides. On the positive side, this is because we will soon have a book coming out which will have a chapter on this topic. Watch this space!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a6ca01d51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a6ca01d51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Wednesday we talked about how “Foundation Models” are an </a:t>
            </a:r>
            <a:r>
              <a:rPr lang="en"/>
              <a:t>evolution</a:t>
            </a:r>
            <a:r>
              <a:rPr lang="en"/>
              <a:t> of probabilistic modeling that could offer a significant improvement over Deep Learning. Today we start by </a:t>
            </a:r>
            <a:r>
              <a:rPr lang="en"/>
              <a:t>examining</a:t>
            </a:r>
            <a:r>
              <a:rPr lang="en"/>
              <a:t> </a:t>
            </a:r>
            <a:r>
              <a:rPr i="1" lang="en"/>
              <a:t>why</a:t>
            </a:r>
            <a:r>
              <a:rPr lang="en"/>
              <a:t> that’s the case. To do so, we’ll take the seemingly simple case of binary classification.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70c5f4ef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70c5f4ef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Classification, binary classification,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 here has studied statistics? We’re gonna do a little math before we get into how genAI foundation models are built. The point is that the math of the foundation model is NOT something you mess with, when you tune you work around the foundation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Binary classification is the focus today. Why is that important? Spam vs. non-spam, malignant vs. benign, etc.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70c5f4ef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770c5f4efc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I’ll try to tackle this subject from an epistemological standpoint, looking at how we can predict things more broadly. If you don’t know what “classification” means, it’s simply refers to predicting the likelihood that something belongs to a “class”. As the name suggests, “binary” classification simply involves predicting how likely it is that a thing belongs to one of two </a:t>
            </a:r>
            <a:r>
              <a:rPr lang="en">
                <a:solidFill>
                  <a:schemeClr val="dk1"/>
                </a:solidFill>
              </a:rPr>
              <a:t>categories</a:t>
            </a:r>
            <a:r>
              <a:rPr lang="en">
                <a:solidFill>
                  <a:schemeClr val="dk1"/>
                </a:solidFill>
              </a:rPr>
              <a:t>. In this example, that means predicting how likely it is that a picture is a blueberry muffin or a chihuahua.</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One approach to this problem is to get a lot of </a:t>
            </a:r>
            <a:r>
              <a:rPr lang="en">
                <a:solidFill>
                  <a:schemeClr val="dk1"/>
                </a:solidFill>
              </a:rPr>
              <a:t>pictures</a:t>
            </a:r>
            <a:r>
              <a:rPr lang="en">
                <a:solidFill>
                  <a:schemeClr val="dk1"/>
                </a:solidFill>
              </a:rPr>
              <a:t> of each with </a:t>
            </a:r>
            <a:r>
              <a:rPr lang="en">
                <a:solidFill>
                  <a:schemeClr val="dk1"/>
                </a:solidFill>
              </a:rPr>
              <a:t>labels</a:t>
            </a:r>
            <a:r>
              <a:rPr lang="en">
                <a:solidFill>
                  <a:schemeClr val="dk1"/>
                </a:solidFill>
              </a:rPr>
              <a:t>, then train a classifier such that it is able to make predictions about new pictures.</a:t>
            </a:r>
            <a:br>
              <a:rPr lang="en">
                <a:solidFill>
                  <a:schemeClr val="dk1"/>
                </a:solidFill>
              </a:rPr>
            </a:b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Classification, binary classification, etc.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Who here has studied statistics? We’re gonna do a little math before we get into how genAI foundation models are built. The point is that the math of the foundation model is NOT something you mess with, when you tune you work around the foundation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Binary classification is the focus today. Why is that important? Spam vs. non-spam, malignant vs. benign, etc.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a6ca01d5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a6ca01d5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though, let’s step back from LLMs to think about probabilistic modeling in general. The name of the game is prediction. </a:t>
            </a:r>
            <a:r>
              <a:rPr lang="en">
                <a:solidFill>
                  <a:schemeClr val="dk1"/>
                </a:solidFill>
              </a:rPr>
              <a:t>Suppose that you are interested in buying a house. You want to be able to predict how much any new house would cost. First, you would think about the aspects of houses that are predictive of their value: number of bathrooms, bedrooms, size, proximity to schools, age, etc.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model this relationship, you collect lots of observations of houses and get all of this information, then try to find a “function” that minimizes the distance between each kind of information.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is a visualization of that process from a Machine Learning bootcamp that I took on Coursera almost ten years ago. :-) I did this at nights while I was working on my TTS job. Long days!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9f71e6933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2e9f71e6933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And soon to be a book author!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6ca01d5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6ca01d5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want to train a model to predict house prices based on these “features”, we start by collecting lots of observations, like our labeled pictures of chihuahuas and muffins. We then train a model with the goal of minimizing the difference between each feature’s value and the “line of best fit”. To figure out how to weight each feature, we simply calculate values that minimize the overall “wrongness” of the prediction. This is called the “residual sum of squares”, or RSS. It’s just the difference between each data point’s value and its predicted value based on an equation with certain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that “line of best fit” is too loosely tuned to the training examples, it won’t predict them well as it is “underfit”. If it’s too tightly bound to the specific training examples, the model won’t generalize. It is “overfit”. The goal is to use the training data to define a function </a:t>
            </a:r>
            <a:r>
              <a:rPr lang="en"/>
              <a:t>that</a:t>
            </a:r>
            <a:r>
              <a:rPr lang="en"/>
              <a:t> maps features to a desired prediction. That “function” is a series of weights, represented by the betas in the OLS equation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put it simply, if you want to train a model to predict house prices, you get a bunch of data points about houses: prices with information about the houses. You then put those into this framework to figure out how important each feature is. If it works well, it should be able to predict how much a house costs that isn’t in the dataset used to trained the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a6ca01d51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a6ca01d51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 prices can obviously have a huge range. In “binary classification”, we’re interested in a slightly different kind of prediction: the probability that a thing is in one category vs. a different category. At a very high level, that simply involves condensing the predicted values from negative infinity to positive infinity to 0 and 1. </a:t>
            </a:r>
            <a:r>
              <a:rPr lang="en">
                <a:solidFill>
                  <a:schemeClr val="dk1"/>
                </a:solidFill>
              </a:rPr>
              <a:t>These can be thought of as the probabilities of membership in each class. Different thresholds can be chosen to optimize the accuracy of the classifier.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math works similarly to the linear regression example: the features are in the exponentiation.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a6ca01d5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a6ca01d5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What does all this have to do with GenAI? Well, ALL MODELS are trained. They use inputs and math to predict the most likely outputs.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LLMs are a bit different in that they’re VERY expensive models that are very hard to build.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Once we’ve exhausted the effectiveness of hard prompt </a:t>
            </a:r>
            <a:r>
              <a:rPr lang="en">
                <a:solidFill>
                  <a:schemeClr val="dk1"/>
                </a:solidFill>
              </a:rPr>
              <a:t>design</a:t>
            </a:r>
            <a:r>
              <a:rPr lang="en">
                <a:solidFill>
                  <a:schemeClr val="dk1"/>
                </a:solidFill>
              </a:rPr>
              <a:t>, we have several options: we can further tune the prompt in a less intuitive way (soft-prompt tuning), adapt the output of the LLM (low rank adaptation) or try to change the relevant parts of the language </a:t>
            </a:r>
            <a:r>
              <a:rPr lang="en">
                <a:solidFill>
                  <a:schemeClr val="dk1"/>
                </a:solidFill>
              </a:rPr>
              <a:t>model</a:t>
            </a:r>
            <a:r>
              <a:rPr lang="en">
                <a:solidFill>
                  <a:schemeClr val="dk1"/>
                </a:solidFill>
              </a:rPr>
              <a:t> (full fine-tuning).</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a6ca01d5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ea6ca01d5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 of a post-processing of a hard prompt. Might be that the prompt changes wording, adds non-human readable vectors, etc. to make the prompt more flexible.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ea6ca01d5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ea6ca01d5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language model (LLM) fine-tuning is the process of taking pre-trained models and further training them on smaller, specific datasets to refine their capabilities and improve performance in a particular task or domain. Fine-tuning is about turning general-purpose models and turning them into specialized models. It is effective, but also complicated, very expensive and potentially quite problematic (see </a:t>
            </a:r>
            <a:r>
              <a:rPr lang="en" u="sng">
                <a:solidFill>
                  <a:schemeClr val="hlink"/>
                </a:solidFill>
                <a:hlinkClick r:id="rId2"/>
              </a:rPr>
              <a:t>https://arxiv.org/pdf/1312.6211</a:t>
            </a:r>
            <a:r>
              <a:rPr lang="en"/>
              <a:t>), so it’s a “high risk; high reward” approach.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a6ca01d51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a6ca01d51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what if you really want the system to stick to “the facts”, no matter what the LLM generates?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Giving the model some information to pay attention to. Don’t generate “general purpose” information, but pay attention to our internal documentation for our use case.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f922043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8f922043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VERY hot area… So every one of these has tons of variations that implement slightly different functionalities. And we haven’t even mentioned RLHF!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a6ca01d5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ea6ca01d5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other factors that guide choices for PET? Latency, expense, server availability, chip allocations, etc.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ea6ca01d5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ea6ca01d5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great! But </a:t>
            </a:r>
            <a:r>
              <a:rPr lang="en"/>
              <a:t>building</a:t>
            </a:r>
            <a:r>
              <a:rPr lang="en"/>
              <a:t> and deploying a technology that uses an LLM is much more complicated than a few ChatGPT queries!!! What is involved?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look at the first 3 now and I’ll leave the second 3 for you to consider going forward.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a6ca01d51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a6ca01d51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6ca01d51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ea6ca01d51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And soon to be a book author!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a6ca01d5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ea6ca01d5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a6ca01d51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a6ca01d51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https://colab.research.google.com/drive/1Axha4G8_ZgKh2anMG1qqO6sOS-5b3LRa#scrollTo=GqJWBu60tQzq</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https://colab.research.google.com/drive/1syZOmMphX-6_5RHo9u6rgo2KhXkKuohn#scrollTo=OTN5EVlaPFfQ</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ea6ca01d51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ea6ca01d51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f922043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8f922043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https://adasci.org/lora-vs-soft-prompting-llm-fine-tuning-showdown/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avoid changing the foundation model, we don’t change the core weights, but instead wrapping it in layers that tweaks what the foundation model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a visualization to show what changes in each of slides 29-31.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a6ca01d5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ea6ca01d5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a6ca01d5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a6ca01d5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a6ca01d51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ea6ca01d51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OK! Obviously GenAI has made a big noise. We’re not here to present any hot takes on “Artificial General Intelligence”, “sentience”, etc. What may be interesting for linguists, though, is that it is not particularly controversial to claim that GenAI mimics human language behavior. Just like a person acting like a bat doesn’t know what it’s like to actually </a:t>
            </a:r>
            <a:r>
              <a:rPr i="1" lang="en"/>
              <a:t>be</a:t>
            </a:r>
            <a:r>
              <a:rPr lang="en"/>
              <a:t> a bat, LLMs don’t know what it’s like to be a human.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These questions are certainly fascinating, but mostly GenAI is used for much less lofty purposes, particularly in tech. In this workshop we’ll focus on the *practical* side of using GenAI for tech use cases.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9f71e6933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9f71e6933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modeling standpoint, GenAI has introduced a relatively new paradigm. We’ll talk about this idea in more detail in the next section, but we want to emphasize here that this is the primary reason for all of the enthusiasm. Again, this is an observation, not a value judgment. Foundation Models, the approach used by GenAI, represent a new kind of approach to probabilistic modeling.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a6ca01d5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a6ca01d5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Let’s very briefly describe what goes into a Foundation Models. First, these models are trained on absolutely gigantic amounts of data. Second, they use cutting-edge modeling techniques to capture the intricacies of that data. In the top-left of the middle portion of this figure, we see the diagram from the legendary paper “Attention is All You Need”. This paper introduced the “transformer”, a “the first transduction model relying entirely on self-attention to compute representations of its input and output without using sequence-aligned RNNs or convolution”. Third, the models can be augmented with new data for steady improvement. </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000000"/>
              </a:buClr>
              <a:buSzPts val="2800"/>
              <a:buNone/>
              <a:defRPr sz="28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3">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51" name="Shape 51"/>
        <p:cNvGrpSpPr/>
        <p:nvPr/>
      </p:nvGrpSpPr>
      <p:grpSpPr>
        <a:xfrm>
          <a:off x="0" y="0"/>
          <a:ext cx="0" cy="0"/>
          <a:chOff x="0" y="0"/>
          <a:chExt cx="0" cy="0"/>
        </a:xfrm>
      </p:grpSpPr>
      <p:sp>
        <p:nvSpPr>
          <p:cNvPr id="52" name="Google Shape;52;p14"/>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oboto"/>
                <a:ea typeface="Roboto"/>
                <a:cs typeface="Roboto"/>
                <a:sym typeface="Roboto"/>
              </a:rPr>
              <a:t>Source:  Lorem ipsum dolor sit amet, consectetur adipiscing elit. Duis non erat sem</a:t>
            </a:r>
            <a:endParaRPr b="0" i="0" sz="600" u="none" cap="none" strike="noStrike">
              <a:solidFill>
                <a:srgbClr val="FFFFFF"/>
              </a:solidFill>
              <a:latin typeface="Roboto"/>
              <a:ea typeface="Roboto"/>
              <a:cs typeface="Roboto"/>
              <a:sym typeface="Roboto"/>
            </a:endParaRPr>
          </a:p>
        </p:txBody>
      </p:sp>
      <p:sp>
        <p:nvSpPr>
          <p:cNvPr id="53" name="Google Shape;53;p14"/>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1100"/>
              <a:buNone/>
              <a:defRPr sz="2600">
                <a:solidFill>
                  <a:srgbClr val="000000"/>
                </a:solidFill>
                <a:latin typeface="Roboto"/>
                <a:ea typeface="Roboto"/>
                <a:cs typeface="Roboto"/>
                <a:sym typeface="Roboto"/>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grpSp>
        <p:nvGrpSpPr>
          <p:cNvPr id="54" name="Google Shape;54;p14"/>
          <p:cNvGrpSpPr/>
          <p:nvPr/>
        </p:nvGrpSpPr>
        <p:grpSpPr>
          <a:xfrm>
            <a:off x="-19118" y="4626758"/>
            <a:ext cx="9182236" cy="548378"/>
            <a:chOff x="-19118" y="4617750"/>
            <a:chExt cx="9182236" cy="548378"/>
          </a:xfrm>
        </p:grpSpPr>
        <p:sp>
          <p:nvSpPr>
            <p:cNvPr id="55" name="Google Shape;55;p14"/>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56" name="Google Shape;56;p14"/>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ooter - Title &amp; Body">
  <p:cSld name="CUSTOM_3">
    <p:spTree>
      <p:nvGrpSpPr>
        <p:cNvPr id="57" name="Shape 57"/>
        <p:cNvGrpSpPr/>
        <p:nvPr/>
      </p:nvGrpSpPr>
      <p:grpSpPr>
        <a:xfrm>
          <a:off x="0" y="0"/>
          <a:ext cx="0" cy="0"/>
          <a:chOff x="0" y="0"/>
          <a:chExt cx="0" cy="0"/>
        </a:xfrm>
      </p:grpSpPr>
      <p:grpSp>
        <p:nvGrpSpPr>
          <p:cNvPr id="58" name="Google Shape;58;p15"/>
          <p:cNvGrpSpPr/>
          <p:nvPr/>
        </p:nvGrpSpPr>
        <p:grpSpPr>
          <a:xfrm>
            <a:off x="-19118" y="4626758"/>
            <a:ext cx="9182236" cy="548378"/>
            <a:chOff x="-19118" y="4617750"/>
            <a:chExt cx="9182236" cy="548378"/>
          </a:xfrm>
        </p:grpSpPr>
        <p:sp>
          <p:nvSpPr>
            <p:cNvPr id="59" name="Google Shape;59;p15"/>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60" name="Google Shape;60;p15"/>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id="61" name="Google Shape;61;p15"/>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1100"/>
              <a:buNone/>
              <a:defRPr sz="2600">
                <a:solidFill>
                  <a:srgbClr val="000000"/>
                </a:solidFill>
                <a:latin typeface="Roboto"/>
                <a:ea typeface="Roboto"/>
                <a:cs typeface="Roboto"/>
                <a:sym typeface="Roboto"/>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62" name="Google Shape;62;p15"/>
          <p:cNvSpPr txBox="1"/>
          <p:nvPr>
            <p:ph idx="1" type="body"/>
          </p:nvPr>
        </p:nvSpPr>
        <p:spPr>
          <a:xfrm>
            <a:off x="176225" y="1305875"/>
            <a:ext cx="5244900" cy="26067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Font typeface="Roboto"/>
              <a:buChar char="●"/>
              <a:defRPr sz="1400">
                <a:latin typeface="Roboto"/>
                <a:ea typeface="Roboto"/>
                <a:cs typeface="Roboto"/>
                <a:sym typeface="Roboto"/>
              </a:defRPr>
            </a:lvl1pPr>
            <a:lvl2pPr indent="-317500" lvl="1" marL="914400" rtl="0" algn="l">
              <a:lnSpc>
                <a:spcPct val="115000"/>
              </a:lnSpc>
              <a:spcBef>
                <a:spcPts val="1400"/>
              </a:spcBef>
              <a:spcAft>
                <a:spcPts val="0"/>
              </a:spcAft>
              <a:buSzPts val="1400"/>
              <a:buFont typeface="Roboto"/>
              <a:buChar char="○"/>
              <a:defRPr>
                <a:latin typeface="Roboto"/>
                <a:ea typeface="Roboto"/>
                <a:cs typeface="Roboto"/>
                <a:sym typeface="Roboto"/>
              </a:defRPr>
            </a:lvl2pPr>
            <a:lvl3pPr indent="-317500" lvl="2" marL="1371600" rtl="0" algn="l">
              <a:lnSpc>
                <a:spcPct val="115000"/>
              </a:lnSpc>
              <a:spcBef>
                <a:spcPts val="1400"/>
              </a:spcBef>
              <a:spcAft>
                <a:spcPts val="0"/>
              </a:spcAft>
              <a:buSzPts val="1400"/>
              <a:buFont typeface="Roboto"/>
              <a:buChar char="■"/>
              <a:defRPr>
                <a:latin typeface="Roboto"/>
                <a:ea typeface="Roboto"/>
                <a:cs typeface="Roboto"/>
                <a:sym typeface="Roboto"/>
              </a:defRPr>
            </a:lvl3pPr>
            <a:lvl4pPr indent="-317500" lvl="3" marL="1828800" rtl="0" algn="l">
              <a:lnSpc>
                <a:spcPct val="115000"/>
              </a:lnSpc>
              <a:spcBef>
                <a:spcPts val="1400"/>
              </a:spcBef>
              <a:spcAft>
                <a:spcPts val="0"/>
              </a:spcAft>
              <a:buSzPts val="1400"/>
              <a:buFont typeface="Roboto"/>
              <a:buChar char="●"/>
              <a:defRPr>
                <a:latin typeface="Roboto"/>
                <a:ea typeface="Roboto"/>
                <a:cs typeface="Roboto"/>
                <a:sym typeface="Roboto"/>
              </a:defRPr>
            </a:lvl4pPr>
            <a:lvl5pPr indent="-317500" lvl="4" marL="2286000" rtl="0" algn="l">
              <a:lnSpc>
                <a:spcPct val="115000"/>
              </a:lnSpc>
              <a:spcBef>
                <a:spcPts val="1400"/>
              </a:spcBef>
              <a:spcAft>
                <a:spcPts val="0"/>
              </a:spcAft>
              <a:buSzPts val="1400"/>
              <a:buFont typeface="Roboto"/>
              <a:buChar char="○"/>
              <a:defRPr>
                <a:latin typeface="Roboto"/>
                <a:ea typeface="Roboto"/>
                <a:cs typeface="Roboto"/>
                <a:sym typeface="Roboto"/>
              </a:defRPr>
            </a:lvl5pPr>
            <a:lvl6pPr indent="-317500" lvl="5" marL="2743200" rtl="0" algn="l">
              <a:lnSpc>
                <a:spcPct val="115000"/>
              </a:lnSpc>
              <a:spcBef>
                <a:spcPts val="1400"/>
              </a:spcBef>
              <a:spcAft>
                <a:spcPts val="0"/>
              </a:spcAft>
              <a:buSzPts val="1400"/>
              <a:buFont typeface="Roboto"/>
              <a:buChar char="■"/>
              <a:defRPr>
                <a:latin typeface="Roboto"/>
                <a:ea typeface="Roboto"/>
                <a:cs typeface="Roboto"/>
                <a:sym typeface="Roboto"/>
              </a:defRPr>
            </a:lvl6pPr>
            <a:lvl7pPr indent="-317500" lvl="6" marL="3200400" rtl="0" algn="l">
              <a:lnSpc>
                <a:spcPct val="115000"/>
              </a:lnSpc>
              <a:spcBef>
                <a:spcPts val="1400"/>
              </a:spcBef>
              <a:spcAft>
                <a:spcPts val="0"/>
              </a:spcAft>
              <a:buSzPts val="1400"/>
              <a:buFont typeface="Roboto"/>
              <a:buChar char="●"/>
              <a:defRPr>
                <a:latin typeface="Roboto"/>
                <a:ea typeface="Roboto"/>
                <a:cs typeface="Roboto"/>
                <a:sym typeface="Roboto"/>
              </a:defRPr>
            </a:lvl7pPr>
            <a:lvl8pPr indent="-317500" lvl="7" marL="3657600" rtl="0" algn="l">
              <a:lnSpc>
                <a:spcPct val="115000"/>
              </a:lnSpc>
              <a:spcBef>
                <a:spcPts val="1400"/>
              </a:spcBef>
              <a:spcAft>
                <a:spcPts val="0"/>
              </a:spcAft>
              <a:buSzPts val="1400"/>
              <a:buFont typeface="Roboto"/>
              <a:buChar char="○"/>
              <a:defRPr>
                <a:latin typeface="Roboto"/>
                <a:ea typeface="Roboto"/>
                <a:cs typeface="Roboto"/>
                <a:sym typeface="Roboto"/>
              </a:defRPr>
            </a:lvl8pPr>
            <a:lvl9pPr indent="-317500" lvl="8" marL="4114800" rtl="0" algn="l">
              <a:lnSpc>
                <a:spcPct val="115000"/>
              </a:lnSpc>
              <a:spcBef>
                <a:spcPts val="1400"/>
              </a:spcBef>
              <a:spcAft>
                <a:spcPts val="14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SzPts val="1800"/>
              <a:buChar char="●"/>
              <a:defRPr sz="18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www.linguisticscareerlaunch.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s://www.analyticsvidhya.com/blog/2023/07/beginners-guide-to-build-large-language-models-from-scratc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arxiv.org/pdf/2201.1190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arxiv.org/pdf/2005.1416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docs.anthropic.com/en/docs/build-with-claude/prompt-engineering/use-xml-tags#example-generating-financial-reports" TargetMode="External"/><Relationship Id="rId5" Type="http://schemas.openxmlformats.org/officeDocument/2006/relationships/hyperlink" Target="https://docs.anthropic.com/en/docs/build-with-claude/prompt-engineering/use-xml-tags#example-generating-financial-repor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chatgp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tinyurl.com/b6xhp9r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hyperlink" Target="https://dataforest.ai/blog/ai-foundation-models-for-big-business-innov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s://arxiv.org/pdf/1801.09573.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hyperlink" Target="https://docs.aws.amazon.com/machine-learning/latest/dg/model-fit-underfitting-vs-overfitting.html" TargetMode="External"/><Relationship Id="rId6"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hyperlink" Target="https://research.google/blog/guiding-frozen-language-models-with-learned-soft-promp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hyperlink" Target="https://arxiv.org/pdf/1706.0376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hyperlink" Target="https://aws.amazon.com/what-is/retrieval-augmented-generation/?nc1=h_l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hyperlink" Target="https://arxiv.org/html/2312.10997v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hyperlink" Target="https://medium.com/analytics-vidhya/what-is-a-confusion-matrix-d1c0f8feda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hyperlink" Target="https://www.technologynetworks.com/tn/articles/cancer-cells-vs-normal-cells-307366"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colab.research.google.com/drive/1Axha4G8_ZgKh2anMG1qqO6sOS-5b3LRa#scrollTo=GqJWBu60tQzq" TargetMode="Externa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paperpile.com/c/RLtFT7/06mv" TargetMode="External"/><Relationship Id="rId6" Type="http://schemas.openxmlformats.org/officeDocument/2006/relationships/hyperlink" Target="https://openart.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hyperlink" Target="https://dataforest.ai/blog/ai-foundation-models-for-big-business-innov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arxiv.org/pdf/2303.0412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6"/>
          <p:cNvSpPr txBox="1"/>
          <p:nvPr/>
        </p:nvSpPr>
        <p:spPr>
          <a:xfrm>
            <a:off x="231000" y="1664550"/>
            <a:ext cx="8802900" cy="13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1" lang="en" sz="3200">
                <a:latin typeface="Merriweather Black"/>
                <a:ea typeface="Merriweather Black"/>
                <a:cs typeface="Merriweather Black"/>
                <a:sym typeface="Merriweather Black"/>
              </a:rPr>
              <a:t>Getting Familiar with GenAI Applications in Tech</a:t>
            </a:r>
            <a:endParaRPr b="0" i="1" sz="3200" u="none" cap="none" strike="noStrike">
              <a:solidFill>
                <a:srgbClr val="000000"/>
              </a:solidFill>
              <a:latin typeface="Merriweather Black"/>
              <a:ea typeface="Merriweather Black"/>
              <a:cs typeface="Merriweather Black"/>
              <a:sym typeface="Merriweather Black"/>
            </a:endParaRPr>
          </a:p>
        </p:txBody>
      </p:sp>
      <p:sp>
        <p:nvSpPr>
          <p:cNvPr id="68" name="Google Shape;68;p16"/>
          <p:cNvSpPr txBox="1"/>
          <p:nvPr/>
        </p:nvSpPr>
        <p:spPr>
          <a:xfrm>
            <a:off x="252425" y="3291650"/>
            <a:ext cx="86583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100"/>
              <a:buFont typeface="Arial"/>
              <a:buNone/>
            </a:pPr>
            <a:r>
              <a:rPr b="0" i="0" lang="en" sz="2400" u="none" cap="none" strike="noStrike">
                <a:solidFill>
                  <a:srgbClr val="434343"/>
                </a:solidFill>
                <a:latin typeface="Arial"/>
                <a:ea typeface="Arial"/>
                <a:cs typeface="Arial"/>
                <a:sym typeface="Arial"/>
              </a:rPr>
              <a:t>Christopher M. Stewart and Joseph Tyler</a:t>
            </a:r>
            <a:endParaRPr b="0" i="0" sz="3600" u="none" cap="none" strike="noStrike">
              <a:solidFill>
                <a:srgbClr val="666666"/>
              </a:solidFill>
              <a:latin typeface="Arial"/>
              <a:ea typeface="Arial"/>
              <a:cs typeface="Arial"/>
              <a:sym typeface="Arial"/>
            </a:endParaRPr>
          </a:p>
        </p:txBody>
      </p:sp>
      <p:sp>
        <p:nvSpPr>
          <p:cNvPr id="69" name="Google Shape;69;p16"/>
          <p:cNvSpPr txBox="1"/>
          <p:nvPr/>
        </p:nvSpPr>
        <p:spPr>
          <a:xfrm>
            <a:off x="231000" y="4335100"/>
            <a:ext cx="7354800" cy="59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1" lang="en" sz="1900" u="sng">
                <a:solidFill>
                  <a:schemeClr val="hlink"/>
                </a:solidFill>
                <a:hlinkClick r:id="rId3"/>
              </a:rPr>
              <a:t>Linguistics Career Launch 2024</a:t>
            </a:r>
            <a:endParaRPr i="1" sz="1900">
              <a:solidFill>
                <a:srgbClr val="666666"/>
              </a:solidFill>
            </a:endParaRPr>
          </a:p>
          <a:p>
            <a:pPr indent="0" lvl="0" marL="0" marR="0" rtl="0" algn="l">
              <a:lnSpc>
                <a:spcPct val="100000"/>
              </a:lnSpc>
              <a:spcBef>
                <a:spcPts val="0"/>
              </a:spcBef>
              <a:spcAft>
                <a:spcPts val="0"/>
              </a:spcAft>
              <a:buClr>
                <a:srgbClr val="000000"/>
              </a:buClr>
              <a:buSzPts val="3600"/>
              <a:buFont typeface="Arial"/>
              <a:buNone/>
            </a:pPr>
            <a:r>
              <a:t/>
            </a:r>
            <a:endParaRPr i="1" sz="19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167100" y="293775"/>
            <a:ext cx="6614100" cy="57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to the “Foundation Model Era”: LLMs</a:t>
            </a:r>
            <a:endParaRPr/>
          </a:p>
        </p:txBody>
      </p:sp>
      <p:pic>
        <p:nvPicPr>
          <p:cNvPr id="168" name="Google Shape;168;p25"/>
          <p:cNvPicPr preferRelativeResize="0"/>
          <p:nvPr/>
        </p:nvPicPr>
        <p:blipFill>
          <a:blip r:embed="rId3">
            <a:alphaModFix/>
          </a:blip>
          <a:stretch>
            <a:fillRect/>
          </a:stretch>
        </p:blipFill>
        <p:spPr>
          <a:xfrm>
            <a:off x="1254474" y="867975"/>
            <a:ext cx="6228125" cy="3252475"/>
          </a:xfrm>
          <a:prstGeom prst="rect">
            <a:avLst/>
          </a:prstGeom>
          <a:noFill/>
          <a:ln>
            <a:noFill/>
          </a:ln>
        </p:spPr>
      </p:pic>
      <p:sp>
        <p:nvSpPr>
          <p:cNvPr id="169" name="Google Shape;169;p25"/>
          <p:cNvSpPr txBox="1"/>
          <p:nvPr/>
        </p:nvSpPr>
        <p:spPr>
          <a:xfrm>
            <a:off x="1131150" y="4312675"/>
            <a:ext cx="66141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u="sng">
                <a:solidFill>
                  <a:schemeClr val="hlink"/>
                </a:solidFill>
                <a:hlinkClick r:id="rId4"/>
              </a:rPr>
              <a:t>Beginner’s Guide to Build Large Language Models from Scratch</a:t>
            </a:r>
            <a:endParaRPr sz="17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167100" y="522375"/>
            <a:ext cx="6614100" cy="58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Prompt Design”</a:t>
            </a:r>
            <a:endParaRPr/>
          </a:p>
        </p:txBody>
      </p:sp>
      <p:sp>
        <p:nvSpPr>
          <p:cNvPr id="175" name="Google Shape;175;p26"/>
          <p:cNvSpPr txBox="1"/>
          <p:nvPr/>
        </p:nvSpPr>
        <p:spPr>
          <a:xfrm>
            <a:off x="362900" y="1035275"/>
            <a:ext cx="7750800" cy="3615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Roboto"/>
              <a:buChar char="●"/>
            </a:pPr>
            <a:r>
              <a:rPr lang="en" sz="2200">
                <a:latin typeface="Roboto"/>
                <a:ea typeface="Roboto"/>
                <a:cs typeface="Roboto"/>
                <a:sym typeface="Roboto"/>
              </a:rPr>
              <a:t>A “hard prompt” is the information that the user passes to the model, usually a combination of </a:t>
            </a:r>
            <a:r>
              <a:rPr lang="en" sz="2200">
                <a:latin typeface="Roboto"/>
                <a:ea typeface="Roboto"/>
                <a:cs typeface="Roboto"/>
                <a:sym typeface="Roboto"/>
              </a:rPr>
              <a:t>carefully crafted text, combined with any other inputs.</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Clr>
                <a:srgbClr val="000000"/>
              </a:buClr>
              <a:buSzPts val="2200"/>
              <a:buFont typeface="Roboto"/>
              <a:buChar char="●"/>
            </a:pPr>
            <a:r>
              <a:rPr lang="en" sz="2200">
                <a:latin typeface="Roboto"/>
                <a:ea typeface="Roboto"/>
                <a:cs typeface="Roboto"/>
                <a:sym typeface="Roboto"/>
              </a:rPr>
              <a:t>It is a static set of “hard” information in contrast to a “soft” prompt that can be tuned. More on this in the next session!</a:t>
            </a:r>
            <a:endParaRPr sz="22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a:p>
            <a:pPr indent="0" lvl="0" marL="0" rtl="0" algn="l">
              <a:spcBef>
                <a:spcPts val="0"/>
              </a:spcBef>
              <a:spcAft>
                <a:spcPts val="0"/>
              </a:spcAft>
              <a:buNone/>
            </a:pPr>
            <a:r>
              <a:rPr lang="en" sz="2200">
                <a:latin typeface="Roboto"/>
                <a:ea typeface="Roboto"/>
                <a:cs typeface="Roboto"/>
                <a:sym typeface="Roboto"/>
              </a:rPr>
              <a:t>Example:</a:t>
            </a:r>
            <a:endParaRPr sz="2200">
              <a:latin typeface="Roboto"/>
              <a:ea typeface="Roboto"/>
              <a:cs typeface="Roboto"/>
              <a:sym typeface="Roboto"/>
            </a:endParaRPr>
          </a:p>
          <a:p>
            <a:pPr indent="0" lvl="0" marL="0" rtl="0" algn="l">
              <a:spcBef>
                <a:spcPts val="0"/>
              </a:spcBef>
              <a:spcAft>
                <a:spcPts val="0"/>
              </a:spcAft>
              <a:buNone/>
            </a:pPr>
            <a:r>
              <a:rPr i="1" lang="en" sz="1700">
                <a:latin typeface="Roboto"/>
                <a:ea typeface="Roboto"/>
                <a:cs typeface="Roboto"/>
                <a:sym typeface="Roboto"/>
              </a:rPr>
              <a:t>Did Khruangbin release a Spotify playlist with a mix of their favorite tunes around the time of their first album? If so, what was it called and how can I find it?</a:t>
            </a:r>
            <a:endParaRPr i="1" sz="17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167100" y="446175"/>
            <a:ext cx="89769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Prompt Design: Supplementary inputs and considerations</a:t>
            </a:r>
            <a:endParaRPr/>
          </a:p>
        </p:txBody>
      </p:sp>
      <p:sp>
        <p:nvSpPr>
          <p:cNvPr id="181" name="Google Shape;181;p27"/>
          <p:cNvSpPr txBox="1"/>
          <p:nvPr/>
        </p:nvSpPr>
        <p:spPr>
          <a:xfrm>
            <a:off x="390850" y="1148600"/>
            <a:ext cx="8493000" cy="3333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 “hard prompt” can include a placeholder for other information that is to be passed to the model, e.g.:</a:t>
            </a:r>
            <a:br>
              <a:rPr lang="en" sz="2200">
                <a:latin typeface="Roboto"/>
                <a:ea typeface="Roboto"/>
                <a:cs typeface="Roboto"/>
                <a:sym typeface="Roboto"/>
              </a:rPr>
            </a:br>
            <a:r>
              <a:rPr i="1" lang="en" sz="2000">
                <a:latin typeface="Roboto"/>
                <a:ea typeface="Roboto"/>
                <a:cs typeface="Roboto"/>
                <a:sym typeface="Roboto"/>
              </a:rPr>
              <a:t>Label the following image with “muffin” or “chihuahua” and never return any other response. $IMAGE</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At run time, that $IMAGE tag can be converted to an image file</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There is a limit on input size, so it is often necessary to </a:t>
            </a:r>
            <a:r>
              <a:rPr b="1" lang="en" sz="2200">
                <a:latin typeface="Roboto"/>
                <a:ea typeface="Roboto"/>
                <a:cs typeface="Roboto"/>
                <a:sym typeface="Roboto"/>
              </a:rPr>
              <a:t>chunk</a:t>
            </a:r>
            <a:r>
              <a:rPr lang="en" sz="2200">
                <a:latin typeface="Roboto"/>
                <a:ea typeface="Roboto"/>
                <a:cs typeface="Roboto"/>
                <a:sym typeface="Roboto"/>
              </a:rPr>
              <a:t> a long text or </a:t>
            </a:r>
            <a:r>
              <a:rPr b="1" lang="en" sz="2200">
                <a:latin typeface="Roboto"/>
                <a:ea typeface="Roboto"/>
                <a:cs typeface="Roboto"/>
                <a:sym typeface="Roboto"/>
              </a:rPr>
              <a:t>sample</a:t>
            </a:r>
            <a:r>
              <a:rPr lang="en" sz="2200">
                <a:latin typeface="Roboto"/>
                <a:ea typeface="Roboto"/>
                <a:cs typeface="Roboto"/>
                <a:sym typeface="Roboto"/>
              </a:rPr>
              <a:t> frames from a long </a:t>
            </a:r>
            <a:r>
              <a:rPr lang="en" sz="2200">
                <a:latin typeface="Roboto"/>
                <a:ea typeface="Roboto"/>
                <a:cs typeface="Roboto"/>
                <a:sym typeface="Roboto"/>
              </a:rPr>
              <a:t>video</a:t>
            </a:r>
            <a:endParaRPr sz="17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167100" y="446175"/>
            <a:ext cx="89769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Prompt Design: Supplementary inputs and considerations (2)</a:t>
            </a:r>
            <a:endParaRPr/>
          </a:p>
        </p:txBody>
      </p:sp>
      <p:sp>
        <p:nvSpPr>
          <p:cNvPr id="187" name="Google Shape;187;p28"/>
          <p:cNvSpPr txBox="1"/>
          <p:nvPr/>
        </p:nvSpPr>
        <p:spPr>
          <a:xfrm>
            <a:off x="390850" y="1072400"/>
            <a:ext cx="8493000" cy="3476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A common approach to hard prompt tuning is to have a first pass, evaluate performance and then iterate on the prompt to see how changes affect performance</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A few </a:t>
            </a:r>
            <a:r>
              <a:rPr i="1" lang="en" sz="2200">
                <a:latin typeface="Roboto"/>
                <a:ea typeface="Roboto"/>
                <a:cs typeface="Roboto"/>
                <a:sym typeface="Roboto"/>
              </a:rPr>
              <a:t>de facto</a:t>
            </a:r>
            <a:r>
              <a:rPr lang="en" sz="2200">
                <a:latin typeface="Roboto"/>
                <a:ea typeface="Roboto"/>
                <a:cs typeface="Roboto"/>
                <a:sym typeface="Roboto"/>
              </a:rPr>
              <a:t> strategies for improvement have come out of </a:t>
            </a:r>
            <a:br>
              <a:rPr lang="en" sz="2200">
                <a:latin typeface="Roboto"/>
                <a:ea typeface="Roboto"/>
                <a:cs typeface="Roboto"/>
                <a:sym typeface="Roboto"/>
              </a:rPr>
            </a:br>
            <a:r>
              <a:rPr lang="en" sz="2200">
                <a:latin typeface="Roboto"/>
                <a:ea typeface="Roboto"/>
                <a:cs typeface="Roboto"/>
                <a:sym typeface="Roboto"/>
              </a:rPr>
              <a:t>this iteration, all of which are well documented online</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These should be a starting point when looking to improve the performance of GenAI applications as they are the easiest to implement</a:t>
            </a:r>
            <a:endParaRPr sz="22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167100" y="522375"/>
            <a:ext cx="86106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Prompt Design: Role or Persona Pattern</a:t>
            </a:r>
            <a:endParaRPr/>
          </a:p>
        </p:txBody>
      </p:sp>
      <p:sp>
        <p:nvSpPr>
          <p:cNvPr id="193" name="Google Shape;193;p29"/>
          <p:cNvSpPr txBox="1"/>
          <p:nvPr/>
        </p:nvSpPr>
        <p:spPr>
          <a:xfrm>
            <a:off x="390850" y="1148600"/>
            <a:ext cx="8493000" cy="3515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Roboto"/>
              <a:buChar char="●"/>
            </a:pPr>
            <a:r>
              <a:rPr lang="en" sz="2200">
                <a:latin typeface="Roboto"/>
                <a:ea typeface="Roboto"/>
                <a:cs typeface="Roboto"/>
                <a:sym typeface="Roboto"/>
              </a:rPr>
              <a:t>This is a practice of instruct the LLM to adopt the </a:t>
            </a:r>
            <a:r>
              <a:rPr lang="en" sz="2200">
                <a:latin typeface="Roboto"/>
                <a:ea typeface="Roboto"/>
                <a:cs typeface="Roboto"/>
                <a:sym typeface="Roboto"/>
              </a:rPr>
              <a:t>perspective</a:t>
            </a:r>
            <a:r>
              <a:rPr lang="en" sz="2200">
                <a:latin typeface="Roboto"/>
                <a:ea typeface="Roboto"/>
                <a:cs typeface="Roboto"/>
                <a:sym typeface="Roboto"/>
              </a:rPr>
              <a:t> of a certain kind of person, e.g. “Explain to me like I’m 5 years old” or “You are a math professor”.</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Gimmicky uses, e.g. ChatGPT in King James writing a tutorial on </a:t>
            </a:r>
            <a:r>
              <a:rPr lang="en" sz="2200">
                <a:latin typeface="Roboto"/>
                <a:ea typeface="Roboto"/>
                <a:cs typeface="Roboto"/>
                <a:sym typeface="Roboto"/>
              </a:rPr>
              <a:t>removing</a:t>
            </a:r>
            <a:r>
              <a:rPr lang="en" sz="2200">
                <a:latin typeface="Roboto"/>
                <a:ea typeface="Roboto"/>
                <a:cs typeface="Roboto"/>
                <a:sym typeface="Roboto"/>
              </a:rPr>
              <a:t> peanut butter sandwich from a VCR, highlight effectiveness of adopting new writing styles</a:t>
            </a:r>
            <a:br>
              <a:rPr lang="en" sz="2200">
                <a:latin typeface="Roboto"/>
                <a:ea typeface="Roboto"/>
                <a:cs typeface="Roboto"/>
                <a:sym typeface="Roboto"/>
              </a:rPr>
            </a:br>
            <a:endParaRPr sz="2200">
              <a:latin typeface="Roboto"/>
              <a:ea typeface="Roboto"/>
              <a:cs typeface="Roboto"/>
              <a:sym typeface="Roboto"/>
            </a:endParaRPr>
          </a:p>
          <a:p>
            <a:pPr indent="-368300" lvl="0" marL="457200" rtl="0" algn="l">
              <a:spcBef>
                <a:spcPts val="0"/>
              </a:spcBef>
              <a:spcAft>
                <a:spcPts val="0"/>
              </a:spcAft>
              <a:buSzPts val="2200"/>
              <a:buFont typeface="Roboto"/>
              <a:buChar char="●"/>
            </a:pPr>
            <a:r>
              <a:rPr lang="en" sz="2200">
                <a:latin typeface="Roboto"/>
                <a:ea typeface="Roboto"/>
                <a:cs typeface="Roboto"/>
                <a:sym typeface="Roboto"/>
              </a:rPr>
              <a:t>More commonly used to ensure that responses maintain a </a:t>
            </a:r>
            <a:r>
              <a:rPr lang="en" sz="2200">
                <a:latin typeface="Roboto"/>
                <a:ea typeface="Roboto"/>
                <a:cs typeface="Roboto"/>
                <a:sym typeface="Roboto"/>
              </a:rPr>
              <a:t>consistent</a:t>
            </a:r>
            <a:r>
              <a:rPr lang="en" sz="2200">
                <a:latin typeface="Roboto"/>
                <a:ea typeface="Roboto"/>
                <a:cs typeface="Roboto"/>
                <a:sym typeface="Roboto"/>
              </a:rPr>
              <a:t> tone or approach</a:t>
            </a:r>
            <a:endParaRPr sz="2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167100" y="522375"/>
            <a:ext cx="86106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Prompt Design: Chain-of-Thought Prompting</a:t>
            </a:r>
            <a:endParaRPr/>
          </a:p>
        </p:txBody>
      </p:sp>
      <p:pic>
        <p:nvPicPr>
          <p:cNvPr id="199" name="Google Shape;199;p30"/>
          <p:cNvPicPr preferRelativeResize="0"/>
          <p:nvPr/>
        </p:nvPicPr>
        <p:blipFill>
          <a:blip r:embed="rId3">
            <a:alphaModFix/>
          </a:blip>
          <a:stretch>
            <a:fillRect/>
          </a:stretch>
        </p:blipFill>
        <p:spPr>
          <a:xfrm>
            <a:off x="4112050" y="1430475"/>
            <a:ext cx="4879551" cy="2668338"/>
          </a:xfrm>
          <a:prstGeom prst="rect">
            <a:avLst/>
          </a:prstGeom>
          <a:noFill/>
          <a:ln>
            <a:noFill/>
          </a:ln>
        </p:spPr>
      </p:pic>
      <p:sp>
        <p:nvSpPr>
          <p:cNvPr id="200" name="Google Shape;200;p30"/>
          <p:cNvSpPr txBox="1"/>
          <p:nvPr/>
        </p:nvSpPr>
        <p:spPr>
          <a:xfrm>
            <a:off x="167100" y="1788150"/>
            <a:ext cx="3568800" cy="21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Like having students “show their work”, explicitly eliciting a series of intermediate reasoning steps can improve prompt performance</a:t>
            </a:r>
            <a:endParaRPr sz="2200">
              <a:latin typeface="Roboto"/>
              <a:ea typeface="Roboto"/>
              <a:cs typeface="Roboto"/>
              <a:sym typeface="Roboto"/>
            </a:endParaRPr>
          </a:p>
        </p:txBody>
      </p:sp>
      <p:sp>
        <p:nvSpPr>
          <p:cNvPr id="201" name="Google Shape;201;p30"/>
          <p:cNvSpPr txBox="1"/>
          <p:nvPr/>
        </p:nvSpPr>
        <p:spPr>
          <a:xfrm>
            <a:off x="977875" y="4098825"/>
            <a:ext cx="7279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4"/>
              </a:rPr>
              <a:t>Chain-of-Thought Prompting Elicits Reasoning in Large Language Models</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167100" y="369975"/>
            <a:ext cx="86106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Prompt Design: Zero-shot vs. few-shot prompting</a:t>
            </a:r>
            <a:endParaRPr/>
          </a:p>
        </p:txBody>
      </p:sp>
      <p:sp>
        <p:nvSpPr>
          <p:cNvPr id="207" name="Google Shape;207;p31"/>
          <p:cNvSpPr txBox="1"/>
          <p:nvPr/>
        </p:nvSpPr>
        <p:spPr>
          <a:xfrm>
            <a:off x="162250" y="1224800"/>
            <a:ext cx="3271500" cy="29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A common approach in classification tasks is to provide a few labeled examples, or “shots”, to prod the model to attend to the desired portion of its hypothesis space.</a:t>
            </a:r>
            <a:endParaRPr sz="2000"/>
          </a:p>
        </p:txBody>
      </p:sp>
      <p:pic>
        <p:nvPicPr>
          <p:cNvPr id="208" name="Google Shape;208;p31"/>
          <p:cNvPicPr preferRelativeResize="0"/>
          <p:nvPr/>
        </p:nvPicPr>
        <p:blipFill>
          <a:blip r:embed="rId3">
            <a:alphaModFix/>
          </a:blip>
          <a:stretch>
            <a:fillRect/>
          </a:stretch>
        </p:blipFill>
        <p:spPr>
          <a:xfrm>
            <a:off x="3433625" y="1116425"/>
            <a:ext cx="5564799" cy="2909725"/>
          </a:xfrm>
          <a:prstGeom prst="rect">
            <a:avLst/>
          </a:prstGeom>
          <a:noFill/>
          <a:ln>
            <a:noFill/>
          </a:ln>
        </p:spPr>
      </p:pic>
      <p:sp>
        <p:nvSpPr>
          <p:cNvPr id="209" name="Google Shape;209;p31"/>
          <p:cNvSpPr txBox="1"/>
          <p:nvPr/>
        </p:nvSpPr>
        <p:spPr>
          <a:xfrm>
            <a:off x="2356350" y="4134500"/>
            <a:ext cx="423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4"/>
              </a:rPr>
              <a:t>Language Models are Few-Shot Learners</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167100" y="369975"/>
            <a:ext cx="8610600" cy="59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Prompt Design: Prompt Formatting</a:t>
            </a:r>
            <a:endParaRPr/>
          </a:p>
        </p:txBody>
      </p:sp>
      <p:sp>
        <p:nvSpPr>
          <p:cNvPr id="215" name="Google Shape;215;p32"/>
          <p:cNvSpPr txBox="1"/>
          <p:nvPr/>
        </p:nvSpPr>
        <p:spPr>
          <a:xfrm>
            <a:off x="390850" y="1148600"/>
            <a:ext cx="2631300" cy="23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Formatting the prompt using something like XML may make it easier for the LLM to parse plain text.</a:t>
            </a:r>
            <a:endParaRPr sz="2200">
              <a:latin typeface="Roboto"/>
              <a:ea typeface="Roboto"/>
              <a:cs typeface="Roboto"/>
              <a:sym typeface="Roboto"/>
            </a:endParaRPr>
          </a:p>
        </p:txBody>
      </p:sp>
      <p:pic>
        <p:nvPicPr>
          <p:cNvPr id="216" name="Google Shape;216;p32"/>
          <p:cNvPicPr preferRelativeResize="0"/>
          <p:nvPr/>
        </p:nvPicPr>
        <p:blipFill>
          <a:blip r:embed="rId3">
            <a:alphaModFix/>
          </a:blip>
          <a:stretch>
            <a:fillRect/>
          </a:stretch>
        </p:blipFill>
        <p:spPr>
          <a:xfrm>
            <a:off x="4129525" y="963963"/>
            <a:ext cx="4023116" cy="3722323"/>
          </a:xfrm>
          <a:prstGeom prst="rect">
            <a:avLst/>
          </a:prstGeom>
          <a:noFill/>
          <a:ln>
            <a:noFill/>
          </a:ln>
        </p:spPr>
      </p:pic>
      <p:sp>
        <p:nvSpPr>
          <p:cNvPr id="217" name="Google Shape;217;p32"/>
          <p:cNvSpPr txBox="1"/>
          <p:nvPr/>
        </p:nvSpPr>
        <p:spPr>
          <a:xfrm>
            <a:off x="167100" y="3805225"/>
            <a:ext cx="3962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4"/>
              </a:rPr>
              <a:t>PROMPT ENGINEERING</a:t>
            </a:r>
            <a:endParaRPr sz="1700"/>
          </a:p>
          <a:p>
            <a:pPr indent="0" lvl="0" marL="0" rtl="0" algn="l">
              <a:spcBef>
                <a:spcPts val="0"/>
              </a:spcBef>
              <a:spcAft>
                <a:spcPts val="0"/>
              </a:spcAft>
              <a:buNone/>
            </a:pPr>
            <a:r>
              <a:rPr lang="en" sz="1700" u="sng">
                <a:solidFill>
                  <a:schemeClr val="hlink"/>
                </a:solidFill>
                <a:hlinkClick r:id="rId5"/>
              </a:rPr>
              <a:t>Use XML tags to structure your prompts</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167100" y="369975"/>
            <a:ext cx="861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 Prompt Design: How much detail to put in the prompt?</a:t>
            </a:r>
            <a:endParaRPr/>
          </a:p>
        </p:txBody>
      </p:sp>
      <p:sp>
        <p:nvSpPr>
          <p:cNvPr id="223" name="Google Shape;223;p33"/>
          <p:cNvSpPr txBox="1"/>
          <p:nvPr/>
        </p:nvSpPr>
        <p:spPr>
          <a:xfrm>
            <a:off x="390850" y="996075"/>
            <a:ext cx="8493000" cy="372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There is often a “just right” quality to the prompt’s detail. Too much and the prompt may fail to generalize well. Too little and the prompt may not capture important details.</a:t>
            </a:r>
            <a:endParaRPr sz="2400">
              <a:latin typeface="Roboto"/>
              <a:ea typeface="Roboto"/>
              <a:cs typeface="Roboto"/>
              <a:sym typeface="Roboto"/>
            </a:endParaRPr>
          </a:p>
          <a:p>
            <a:pPr indent="0" lvl="0" marL="457200" rtl="0" algn="l">
              <a:spcBef>
                <a:spcPts val="0"/>
              </a:spcBef>
              <a:spcAft>
                <a:spcPts val="0"/>
              </a:spcAft>
              <a:buNone/>
            </a:pPr>
            <a:br>
              <a:rPr lang="en" sz="2400">
                <a:latin typeface="Roboto"/>
                <a:ea typeface="Roboto"/>
                <a:cs typeface="Roboto"/>
                <a:sym typeface="Roboto"/>
              </a:rPr>
            </a:br>
            <a:br>
              <a:rPr lang="en" sz="2400">
                <a:latin typeface="Roboto"/>
                <a:ea typeface="Roboto"/>
                <a:cs typeface="Roboto"/>
                <a:sym typeface="Roboto"/>
              </a:rPr>
            </a:br>
            <a:br>
              <a:rPr lang="en" sz="2400">
                <a:latin typeface="Roboto"/>
                <a:ea typeface="Roboto"/>
                <a:cs typeface="Roboto"/>
                <a:sym typeface="Roboto"/>
              </a:rPr>
            </a:b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This calls to mind the </a:t>
            </a:r>
            <a:r>
              <a:rPr i="1" lang="en" sz="2400">
                <a:latin typeface="Roboto"/>
                <a:ea typeface="Roboto"/>
                <a:cs typeface="Roboto"/>
                <a:sym typeface="Roboto"/>
              </a:rPr>
              <a:t>bias-variance</a:t>
            </a:r>
            <a:r>
              <a:rPr lang="en" sz="2400">
                <a:latin typeface="Roboto"/>
                <a:ea typeface="Roboto"/>
                <a:cs typeface="Roboto"/>
                <a:sym typeface="Roboto"/>
              </a:rPr>
              <a:t> </a:t>
            </a:r>
            <a:r>
              <a:rPr i="1" lang="en" sz="2400">
                <a:latin typeface="Roboto"/>
                <a:ea typeface="Roboto"/>
                <a:cs typeface="Roboto"/>
                <a:sym typeface="Roboto"/>
              </a:rPr>
              <a:t>tradeoff</a:t>
            </a:r>
            <a:r>
              <a:rPr lang="en" sz="2400">
                <a:latin typeface="Roboto"/>
                <a:ea typeface="Roboto"/>
                <a:cs typeface="Roboto"/>
                <a:sym typeface="Roboto"/>
              </a:rPr>
              <a:t> in classification that we’ll talk about more Friday!</a:t>
            </a:r>
            <a:endParaRPr sz="24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167100" y="522375"/>
            <a:ext cx="6614100" cy="25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a:t>
            </a:r>
            <a:r>
              <a:rPr lang="en"/>
              <a:t>: making a weather 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p34"/>
          <p:cNvSpPr txBox="1"/>
          <p:nvPr/>
        </p:nvSpPr>
        <p:spPr>
          <a:xfrm>
            <a:off x="432900" y="892875"/>
            <a:ext cx="8128800" cy="3672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0"/>
              </a:spcAft>
              <a:buNone/>
            </a:pPr>
            <a:r>
              <a:t/>
            </a:r>
            <a:endParaRPr sz="1900">
              <a:latin typeface="Roboto"/>
              <a:ea typeface="Roboto"/>
              <a:cs typeface="Roboto"/>
              <a:sym typeface="Roboto"/>
            </a:endParaRPr>
          </a:p>
          <a:p>
            <a:pPr indent="-349250" lvl="0" marL="457200" marR="0" rtl="0" algn="l">
              <a:lnSpc>
                <a:spcPct val="150000"/>
              </a:lnSpc>
              <a:spcBef>
                <a:spcPts val="1000"/>
              </a:spcBef>
              <a:spcAft>
                <a:spcPts val="0"/>
              </a:spcAft>
              <a:buSzPts val="1900"/>
              <a:buFont typeface="Roboto"/>
              <a:buChar char="●"/>
            </a:pPr>
            <a:r>
              <a:rPr lang="en" sz="1900">
                <a:latin typeface="Roboto"/>
                <a:ea typeface="Roboto"/>
                <a:cs typeface="Roboto"/>
                <a:sym typeface="Roboto"/>
              </a:rPr>
              <a:t>Go to </a:t>
            </a:r>
            <a:r>
              <a:rPr lang="en" sz="1900" u="sng">
                <a:latin typeface="Roboto"/>
                <a:ea typeface="Roboto"/>
                <a:cs typeface="Roboto"/>
                <a:sym typeface="Roboto"/>
                <a:hlinkClick r:id="rId3"/>
              </a:rPr>
              <a:t>https://chatgpt.com</a:t>
            </a:r>
            <a:endParaRPr sz="1900">
              <a:latin typeface="Roboto"/>
              <a:ea typeface="Roboto"/>
              <a:cs typeface="Roboto"/>
              <a:sym typeface="Roboto"/>
            </a:endParaRPr>
          </a:p>
          <a:p>
            <a:pPr indent="-349250" lvl="0" marL="457200" marR="0" rtl="0" algn="l">
              <a:lnSpc>
                <a:spcPct val="150000"/>
              </a:lnSpc>
              <a:spcBef>
                <a:spcPts val="0"/>
              </a:spcBef>
              <a:spcAft>
                <a:spcPts val="0"/>
              </a:spcAft>
              <a:buSzPts val="1900"/>
              <a:buFont typeface="Roboto"/>
              <a:buChar char="●"/>
            </a:pPr>
            <a:r>
              <a:rPr lang="en" sz="1900">
                <a:latin typeface="Roboto"/>
                <a:ea typeface="Roboto"/>
                <a:cs typeface="Roboto"/>
                <a:sym typeface="Roboto"/>
              </a:rPr>
              <a:t>Generating content. </a:t>
            </a:r>
            <a:r>
              <a:rPr lang="en" sz="1900">
                <a:latin typeface="Roboto"/>
                <a:ea typeface="Roboto"/>
                <a:cs typeface="Roboto"/>
                <a:sym typeface="Roboto"/>
              </a:rPr>
              <a:t>E</a:t>
            </a:r>
            <a:r>
              <a:rPr lang="en" sz="1900">
                <a:latin typeface="Roboto"/>
                <a:ea typeface="Roboto"/>
                <a:cs typeface="Roboto"/>
                <a:sym typeface="Roboto"/>
              </a:rPr>
              <a:t>nter this:</a:t>
            </a:r>
            <a:endParaRPr sz="1900">
              <a:latin typeface="Roboto"/>
              <a:ea typeface="Roboto"/>
              <a:cs typeface="Roboto"/>
              <a:sym typeface="Roboto"/>
            </a:endParaRPr>
          </a:p>
          <a:p>
            <a:pPr indent="0" lvl="0" marL="0" marR="0" rtl="0" algn="ctr">
              <a:lnSpc>
                <a:spcPct val="150000"/>
              </a:lnSpc>
              <a:spcBef>
                <a:spcPts val="1000"/>
              </a:spcBef>
              <a:spcAft>
                <a:spcPts val="1000"/>
              </a:spcAft>
              <a:buNone/>
            </a:pPr>
            <a:r>
              <a:rPr lang="en" sz="1800">
                <a:latin typeface="Courier New"/>
                <a:ea typeface="Courier New"/>
                <a:cs typeface="Courier New"/>
                <a:sym typeface="Courier New"/>
              </a:rPr>
              <a:t>Does it rain more in San Francisco or LA?</a:t>
            </a:r>
            <a:endParaRPr sz="18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solidFill>
                  <a:schemeClr val="dk1"/>
                </a:solidFill>
                <a:latin typeface="Arial"/>
                <a:ea typeface="Arial"/>
                <a:cs typeface="Arial"/>
                <a:sym typeface="Arial"/>
              </a:rPr>
              <a:t>Disclaimers!</a:t>
            </a:r>
            <a:endParaRPr sz="26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167100" y="522375"/>
            <a:ext cx="6614100" cy="25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a:t>
            </a:r>
            <a:r>
              <a:rPr lang="en"/>
              <a:t>: making a weather 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5" name="Google Shape;235;p35"/>
          <p:cNvSpPr txBox="1"/>
          <p:nvPr/>
        </p:nvSpPr>
        <p:spPr>
          <a:xfrm>
            <a:off x="432900" y="892875"/>
            <a:ext cx="8128800" cy="3672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0"/>
              </a:spcAft>
              <a:buNone/>
            </a:pPr>
            <a:r>
              <a:t/>
            </a:r>
            <a:endParaRPr sz="1900">
              <a:latin typeface="Roboto"/>
              <a:ea typeface="Roboto"/>
              <a:cs typeface="Roboto"/>
              <a:sym typeface="Roboto"/>
            </a:endParaRPr>
          </a:p>
          <a:p>
            <a:pPr indent="-349250" lvl="0" marL="457200" marR="0" rtl="0" algn="l">
              <a:lnSpc>
                <a:spcPct val="150000"/>
              </a:lnSpc>
              <a:spcBef>
                <a:spcPts val="1000"/>
              </a:spcBef>
              <a:spcAft>
                <a:spcPts val="0"/>
              </a:spcAft>
              <a:buSzPts val="1900"/>
              <a:buFont typeface="Roboto"/>
              <a:buChar char="●"/>
            </a:pPr>
            <a:r>
              <a:rPr lang="en" sz="1900">
                <a:latin typeface="Roboto"/>
                <a:ea typeface="Roboto"/>
                <a:cs typeface="Roboto"/>
                <a:sym typeface="Roboto"/>
              </a:rPr>
              <a:t>Generating chatbot response content:</a:t>
            </a:r>
            <a:endParaRPr sz="1900">
              <a:latin typeface="Roboto"/>
              <a:ea typeface="Roboto"/>
              <a:cs typeface="Roboto"/>
              <a:sym typeface="Roboto"/>
            </a:endParaRPr>
          </a:p>
          <a:p>
            <a:pPr indent="0" lvl="0" marL="0" rtl="0" algn="l">
              <a:lnSpc>
                <a:spcPct val="115000"/>
              </a:lnSpc>
              <a:spcBef>
                <a:spcPts val="1000"/>
              </a:spcBef>
              <a:spcAft>
                <a:spcPts val="0"/>
              </a:spcAft>
              <a:buNone/>
            </a:pPr>
            <a:r>
              <a:rPr lang="en" sz="1800">
                <a:latin typeface="Courier New"/>
                <a:ea typeface="Courier New"/>
                <a:cs typeface="Courier New"/>
                <a:sym typeface="Courier New"/>
              </a:rPr>
              <a:t>You’re a weather information bot trained to provide helpful answers to questions about the weather. Acknowledge the user query in your own words, give a brief answer, and encourage the user to download the app. User query: Does it rain more in San Francisco or LA?</a:t>
            </a:r>
            <a:endParaRPr sz="1800">
              <a:latin typeface="Courier New"/>
              <a:ea typeface="Courier New"/>
              <a:cs typeface="Courier New"/>
              <a:sym typeface="Courier New"/>
            </a:endParaRPr>
          </a:p>
          <a:p>
            <a:pPr indent="0" lvl="0" marL="0" rtl="0" algn="ctr">
              <a:lnSpc>
                <a:spcPct val="150000"/>
              </a:lnSpc>
              <a:spcBef>
                <a:spcPts val="1000"/>
              </a:spcBef>
              <a:spcAft>
                <a:spcPts val="0"/>
              </a:spcAft>
              <a:buNone/>
            </a:pPr>
            <a:r>
              <a:t/>
            </a:r>
            <a:endParaRPr i="1" sz="1900">
              <a:latin typeface="Roboto"/>
              <a:ea typeface="Roboto"/>
              <a:cs typeface="Roboto"/>
              <a:sym typeface="Roboto"/>
            </a:endParaRPr>
          </a:p>
          <a:p>
            <a:pPr indent="0" lvl="0" marL="0" marR="0" rtl="0" algn="ctr">
              <a:lnSpc>
                <a:spcPct val="150000"/>
              </a:lnSpc>
              <a:spcBef>
                <a:spcPts val="1000"/>
              </a:spcBef>
              <a:spcAft>
                <a:spcPts val="1000"/>
              </a:spcAft>
              <a:buNone/>
            </a:pPr>
            <a:r>
              <a:t/>
            </a:r>
            <a:endParaRPr i="1" sz="19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167100" y="522375"/>
            <a:ext cx="6614100" cy="255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a:t>
            </a:r>
            <a:r>
              <a:rPr lang="en"/>
              <a:t>: making a weather bot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p36"/>
          <p:cNvSpPr txBox="1"/>
          <p:nvPr/>
        </p:nvSpPr>
        <p:spPr>
          <a:xfrm>
            <a:off x="432900" y="892875"/>
            <a:ext cx="8128800" cy="3672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1000"/>
              </a:spcBef>
              <a:spcAft>
                <a:spcPts val="0"/>
              </a:spcAft>
              <a:buNone/>
            </a:pPr>
            <a:r>
              <a:t/>
            </a:r>
            <a:endParaRPr sz="1900">
              <a:latin typeface="Roboto"/>
              <a:ea typeface="Roboto"/>
              <a:cs typeface="Roboto"/>
              <a:sym typeface="Roboto"/>
            </a:endParaRPr>
          </a:p>
          <a:p>
            <a:pPr indent="-349250" lvl="0" marL="457200" marR="0" rtl="0" algn="l">
              <a:lnSpc>
                <a:spcPct val="150000"/>
              </a:lnSpc>
              <a:spcBef>
                <a:spcPts val="1000"/>
              </a:spcBef>
              <a:spcAft>
                <a:spcPts val="0"/>
              </a:spcAft>
              <a:buSzPts val="1900"/>
              <a:buFont typeface="Roboto"/>
              <a:buChar char="●"/>
            </a:pPr>
            <a:r>
              <a:rPr lang="en" sz="1900">
                <a:latin typeface="Roboto"/>
                <a:ea typeface="Roboto"/>
                <a:cs typeface="Roboto"/>
                <a:sym typeface="Roboto"/>
              </a:rPr>
              <a:t>Intent recognition (aka classification, aka what type of question)</a:t>
            </a:r>
            <a:endParaRPr sz="1900">
              <a:latin typeface="Roboto"/>
              <a:ea typeface="Roboto"/>
              <a:cs typeface="Roboto"/>
              <a:sym typeface="Roboto"/>
            </a:endParaRPr>
          </a:p>
          <a:p>
            <a:pPr indent="0" lvl="0" marL="0" rtl="0" algn="l">
              <a:lnSpc>
                <a:spcPct val="115000"/>
              </a:lnSpc>
              <a:spcBef>
                <a:spcPts val="1000"/>
              </a:spcBef>
              <a:spcAft>
                <a:spcPts val="0"/>
              </a:spcAft>
              <a:buNone/>
            </a:pPr>
            <a:r>
              <a:rPr lang="en" sz="1800">
                <a:latin typeface="Courier New"/>
                <a:ea typeface="Courier New"/>
                <a:cs typeface="Courier New"/>
                <a:sym typeface="Courier New"/>
              </a:rPr>
              <a:t>You’re a weather information bot trained to identify a user’s input as one of the following intents: “general weather FAQ”, “small talk”, “weather forecast”, “other”. Respond to the user query by indicating the intent. User query: Does it rain more in San Francisco or LA?</a:t>
            </a:r>
            <a:endParaRPr sz="1800">
              <a:latin typeface="Courier New"/>
              <a:ea typeface="Courier New"/>
              <a:cs typeface="Courier New"/>
              <a:sym typeface="Courier New"/>
            </a:endParaRPr>
          </a:p>
          <a:p>
            <a:pPr indent="0" lvl="0" marL="0" rtl="0" algn="ctr">
              <a:lnSpc>
                <a:spcPct val="115000"/>
              </a:lnSpc>
              <a:spcBef>
                <a:spcPts val="1000"/>
              </a:spcBef>
              <a:spcAft>
                <a:spcPts val="0"/>
              </a:spcAft>
              <a:buNone/>
            </a:pPr>
            <a:r>
              <a:t/>
            </a:r>
            <a:endParaRPr i="1" sz="1900">
              <a:latin typeface="Roboto"/>
              <a:ea typeface="Roboto"/>
              <a:cs typeface="Roboto"/>
              <a:sym typeface="Roboto"/>
            </a:endParaRPr>
          </a:p>
          <a:p>
            <a:pPr indent="0" lvl="0" marL="0" rtl="0" algn="ctr">
              <a:lnSpc>
                <a:spcPct val="150000"/>
              </a:lnSpc>
              <a:spcBef>
                <a:spcPts val="1000"/>
              </a:spcBef>
              <a:spcAft>
                <a:spcPts val="0"/>
              </a:spcAft>
              <a:buNone/>
            </a:pPr>
            <a:r>
              <a:t/>
            </a:r>
            <a:endParaRPr i="1" sz="1900">
              <a:latin typeface="Roboto"/>
              <a:ea typeface="Roboto"/>
              <a:cs typeface="Roboto"/>
              <a:sym typeface="Roboto"/>
            </a:endParaRPr>
          </a:p>
          <a:p>
            <a:pPr indent="0" lvl="0" marL="0" marR="0" rtl="0" algn="ctr">
              <a:lnSpc>
                <a:spcPct val="150000"/>
              </a:lnSpc>
              <a:spcBef>
                <a:spcPts val="1000"/>
              </a:spcBef>
              <a:spcAft>
                <a:spcPts val="1000"/>
              </a:spcAft>
              <a:buNone/>
            </a:pPr>
            <a:r>
              <a:t/>
            </a:r>
            <a:endParaRPr i="1" sz="19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167100" y="293775"/>
            <a:ext cx="7993200" cy="112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a:t>
            </a:r>
            <a:r>
              <a:rPr lang="en"/>
              <a:t>: making a weather bot</a:t>
            </a:r>
            <a:endParaRPr/>
          </a:p>
          <a:p>
            <a:pPr indent="0" lvl="0" marL="0" rtl="0" algn="l">
              <a:spcBef>
                <a:spcPts val="0"/>
              </a:spcBef>
              <a:spcAft>
                <a:spcPts val="0"/>
              </a:spcAft>
              <a:buNone/>
            </a:pPr>
            <a:r>
              <a:t/>
            </a:r>
            <a:endParaRPr sz="1700"/>
          </a:p>
        </p:txBody>
      </p:sp>
      <p:sp>
        <p:nvSpPr>
          <p:cNvPr id="247" name="Google Shape;247;p37"/>
          <p:cNvSpPr txBox="1"/>
          <p:nvPr/>
        </p:nvSpPr>
        <p:spPr>
          <a:xfrm>
            <a:off x="432900" y="740475"/>
            <a:ext cx="8128800" cy="40431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50000"/>
              </a:lnSpc>
              <a:spcBef>
                <a:spcPts val="1000"/>
              </a:spcBef>
              <a:spcAft>
                <a:spcPts val="0"/>
              </a:spcAft>
              <a:buSzPts val="1900"/>
              <a:buFont typeface="Roboto"/>
              <a:buChar char="●"/>
            </a:pPr>
            <a:r>
              <a:rPr lang="en" sz="1900">
                <a:latin typeface="Roboto"/>
                <a:ea typeface="Roboto"/>
                <a:cs typeface="Roboto"/>
                <a:sym typeface="Roboto"/>
              </a:rPr>
              <a:t>Intent recognition AND chatbot response tailored to each intent</a:t>
            </a:r>
            <a:endParaRPr sz="1900">
              <a:latin typeface="Roboto"/>
              <a:ea typeface="Roboto"/>
              <a:cs typeface="Roboto"/>
              <a:sym typeface="Roboto"/>
            </a:endParaRPr>
          </a:p>
          <a:p>
            <a:pPr indent="0" lvl="0" marL="0" rtl="0" algn="l">
              <a:lnSpc>
                <a:spcPct val="115000"/>
              </a:lnSpc>
              <a:spcBef>
                <a:spcPts val="1000"/>
              </a:spcBef>
              <a:spcAft>
                <a:spcPts val="0"/>
              </a:spcAft>
              <a:buNone/>
            </a:pPr>
            <a:r>
              <a:rPr lang="en" sz="1300">
                <a:latin typeface="Courier New"/>
                <a:ea typeface="Courier New"/>
                <a:cs typeface="Courier New"/>
                <a:sym typeface="Courier New"/>
              </a:rPr>
              <a:t>You’re a weather information bot trained to identify a user’s input as one of the following intents: “general weather FAQ”, “small talk”, “weather forecast”, “other”. </a:t>
            </a:r>
            <a:endParaRPr sz="1300">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latin typeface="Courier New"/>
                <a:ea typeface="Courier New"/>
                <a:cs typeface="Courier New"/>
                <a:sym typeface="Courier New"/>
              </a:rPr>
              <a:t>If the user query matches “general weather FAQ”, indicate the intent and answer the FAQ appropriately. </a:t>
            </a:r>
            <a:endParaRPr sz="1300">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latin typeface="Courier New"/>
                <a:ea typeface="Courier New"/>
                <a:cs typeface="Courier New"/>
                <a:sym typeface="Courier New"/>
              </a:rPr>
              <a:t>If the user query matches “small talk”, indicate the intent and respond with small talk, followed by asking how it can help the user. </a:t>
            </a:r>
            <a:endParaRPr sz="1300">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latin typeface="Courier New"/>
                <a:ea typeface="Courier New"/>
                <a:cs typeface="Courier New"/>
                <a:sym typeface="Courier New"/>
              </a:rPr>
              <a:t>If the user query matches “weather forecast”, indicate the intent and respond that it doesn’t have forecast data and can only answer FAQs, followed by asking how it can help the user.</a:t>
            </a:r>
            <a:endParaRPr sz="1300">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latin typeface="Courier New"/>
                <a:ea typeface="Courier New"/>
                <a:cs typeface="Courier New"/>
                <a:sym typeface="Courier New"/>
              </a:rPr>
              <a:t>If the user query matches “other”, indicate the intent and respond by saying it didn’t understand, followed by asking how they can help the user, giving an example of a common weather FAQ. </a:t>
            </a:r>
            <a:endParaRPr sz="1300">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latin typeface="Courier New"/>
                <a:ea typeface="Courier New"/>
                <a:cs typeface="Courier New"/>
                <a:sym typeface="Courier New"/>
              </a:rPr>
              <a:t>User query: Does it rain more in San Francisco or LA?</a:t>
            </a:r>
            <a:endParaRPr i="1" sz="19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167100" y="522375"/>
            <a:ext cx="6614100" cy="56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 for Session 2!</a:t>
            </a:r>
            <a:endParaRPr/>
          </a:p>
        </p:txBody>
      </p:sp>
      <p:sp>
        <p:nvSpPr>
          <p:cNvPr id="253" name="Google Shape;253;p38"/>
          <p:cNvSpPr txBox="1"/>
          <p:nvPr/>
        </p:nvSpPr>
        <p:spPr>
          <a:xfrm>
            <a:off x="432900" y="1086350"/>
            <a:ext cx="8128800" cy="35085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We’re going to be focusing in on classification in Session #2. Please come up with a few reviews of our weather bot and add them to </a:t>
            </a:r>
            <a:r>
              <a:rPr lang="en" sz="1900" u="sng">
                <a:latin typeface="Roboto"/>
                <a:ea typeface="Roboto"/>
                <a:cs typeface="Roboto"/>
                <a:sym typeface="Roboto"/>
                <a:hlinkClick r:id="rId3"/>
              </a:rPr>
              <a:t>https://tinyurl.com/b6xhp9rn</a:t>
            </a:r>
            <a:r>
              <a:rPr lang="en" sz="1900">
                <a:latin typeface="Roboto"/>
                <a:ea typeface="Roboto"/>
                <a:cs typeface="Roboto"/>
                <a:sym typeface="Roboto"/>
              </a:rPr>
              <a:t>. </a:t>
            </a:r>
            <a:endParaRPr sz="1900">
              <a:latin typeface="Roboto"/>
              <a:ea typeface="Roboto"/>
              <a:cs typeface="Roboto"/>
              <a:sym typeface="Roboto"/>
            </a:endParaRPr>
          </a:p>
          <a:p>
            <a:pPr indent="0" lvl="0" marL="457200" rtl="0" algn="l">
              <a:lnSpc>
                <a:spcPct val="115000"/>
              </a:lnSpc>
              <a:spcBef>
                <a:spcPts val="0"/>
              </a:spcBef>
              <a:spcAft>
                <a:spcPts val="0"/>
              </a:spcAft>
              <a:buNone/>
            </a:pPr>
            <a:r>
              <a:t/>
            </a: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These should be </a:t>
            </a:r>
            <a:r>
              <a:rPr b="1" lang="en" sz="1900">
                <a:latin typeface="Roboto"/>
                <a:ea typeface="Roboto"/>
                <a:cs typeface="Roboto"/>
                <a:sym typeface="Roboto"/>
              </a:rPr>
              <a:t>1-2 sentences</a:t>
            </a:r>
            <a:r>
              <a:rPr lang="en" sz="1900">
                <a:latin typeface="Roboto"/>
                <a:ea typeface="Roboto"/>
                <a:cs typeface="Roboto"/>
                <a:sym typeface="Roboto"/>
              </a:rPr>
              <a:t> and have a clear label to indicate whether the review is more positive or </a:t>
            </a:r>
            <a:r>
              <a:rPr lang="en" sz="1900">
                <a:latin typeface="Roboto"/>
                <a:ea typeface="Roboto"/>
                <a:cs typeface="Roboto"/>
                <a:sym typeface="Roboto"/>
              </a:rPr>
              <a:t>more</a:t>
            </a:r>
            <a:r>
              <a:rPr lang="en" sz="1900">
                <a:latin typeface="Roboto"/>
                <a:ea typeface="Roboto"/>
                <a:cs typeface="Roboto"/>
                <a:sym typeface="Roboto"/>
              </a:rPr>
              <a:t> negative in sentiment. </a:t>
            </a:r>
            <a:endParaRPr sz="1900">
              <a:latin typeface="Roboto"/>
              <a:ea typeface="Roboto"/>
              <a:cs typeface="Roboto"/>
              <a:sym typeface="Roboto"/>
            </a:endParaRPr>
          </a:p>
          <a:p>
            <a:pPr indent="0" lvl="0" marL="457200" rtl="0" algn="l">
              <a:lnSpc>
                <a:spcPct val="115000"/>
              </a:lnSpc>
              <a:spcBef>
                <a:spcPts val="0"/>
              </a:spcBef>
              <a:spcAft>
                <a:spcPts val="0"/>
              </a:spcAft>
              <a:buNone/>
            </a:pPr>
            <a:r>
              <a:t/>
            </a: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Please be creative: borderline sentiment, nonsense, non-English comments, etc. are reflective of real-world comments and very much welcome!</a:t>
            </a:r>
            <a:endParaRPr i="1" sz="19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167100" y="522375"/>
            <a:ext cx="66141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solidFill>
                  <a:schemeClr val="dk1"/>
                </a:solidFill>
                <a:latin typeface="Arial"/>
                <a:ea typeface="Arial"/>
                <a:cs typeface="Arial"/>
                <a:sym typeface="Arial"/>
              </a:rPr>
              <a:t>Disclaimers!</a:t>
            </a:r>
            <a:endParaRPr sz="2600">
              <a:solidFill>
                <a:schemeClr val="dk1"/>
              </a:solidFill>
              <a:latin typeface="Arial"/>
              <a:ea typeface="Arial"/>
              <a:cs typeface="Arial"/>
              <a:sym typeface="Arial"/>
            </a:endParaRPr>
          </a:p>
        </p:txBody>
      </p:sp>
      <p:sp>
        <p:nvSpPr>
          <p:cNvPr id="264" name="Google Shape;264;p40"/>
          <p:cNvSpPr txBox="1"/>
          <p:nvPr/>
        </p:nvSpPr>
        <p:spPr>
          <a:xfrm>
            <a:off x="639675" y="1631450"/>
            <a:ext cx="7909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Roboto"/>
                <a:ea typeface="Roboto"/>
                <a:cs typeface="Roboto"/>
                <a:sym typeface="Roboto"/>
              </a:rPr>
              <a:t>Day 2</a:t>
            </a:r>
            <a:endParaRPr sz="2200">
              <a:latin typeface="Roboto"/>
              <a:ea typeface="Roboto"/>
              <a:cs typeface="Roboto"/>
              <a:sym typeface="Roboto"/>
            </a:endParaRPr>
          </a:p>
          <a:p>
            <a:pPr indent="-368300" lvl="1" marL="914400" rtl="0" algn="l">
              <a:spcBef>
                <a:spcPts val="0"/>
              </a:spcBef>
              <a:spcAft>
                <a:spcPts val="0"/>
              </a:spcAft>
              <a:buClr>
                <a:srgbClr val="000000"/>
              </a:buClr>
              <a:buSzPts val="2200"/>
              <a:buFont typeface="Roboto"/>
              <a:buChar char="○"/>
            </a:pPr>
            <a:r>
              <a:rPr lang="en" sz="2200">
                <a:latin typeface="Roboto"/>
                <a:ea typeface="Roboto"/>
                <a:cs typeface="Roboto"/>
                <a:sym typeface="Roboto"/>
              </a:rPr>
              <a:t>15 minutes: Classification in Tech</a:t>
            </a:r>
            <a:endParaRPr sz="2200">
              <a:latin typeface="Roboto"/>
              <a:ea typeface="Roboto"/>
              <a:cs typeface="Roboto"/>
              <a:sym typeface="Roboto"/>
            </a:endParaRPr>
          </a:p>
          <a:p>
            <a:pPr indent="-368300" lvl="1" marL="914400" rtl="0" algn="l">
              <a:spcBef>
                <a:spcPts val="0"/>
              </a:spcBef>
              <a:spcAft>
                <a:spcPts val="0"/>
              </a:spcAft>
              <a:buClr>
                <a:srgbClr val="000000"/>
              </a:buClr>
              <a:buSzPts val="2200"/>
              <a:buFont typeface="Roboto"/>
              <a:buChar char="○"/>
            </a:pPr>
            <a:r>
              <a:rPr lang="en" sz="2200">
                <a:latin typeface="Roboto"/>
                <a:ea typeface="Roboto"/>
                <a:cs typeface="Roboto"/>
                <a:sym typeface="Roboto"/>
              </a:rPr>
              <a:t>10 minutes: Other Tuning Approaches</a:t>
            </a:r>
            <a:endParaRPr sz="2200">
              <a:latin typeface="Roboto"/>
              <a:ea typeface="Roboto"/>
              <a:cs typeface="Roboto"/>
              <a:sym typeface="Roboto"/>
            </a:endParaRPr>
          </a:p>
          <a:p>
            <a:pPr indent="-368300" lvl="1" marL="914400" rtl="0" algn="l">
              <a:spcBef>
                <a:spcPts val="0"/>
              </a:spcBef>
              <a:spcAft>
                <a:spcPts val="0"/>
              </a:spcAft>
              <a:buClr>
                <a:srgbClr val="000000"/>
              </a:buClr>
              <a:buSzPts val="2200"/>
              <a:buFont typeface="Roboto"/>
              <a:buChar char="○"/>
            </a:pPr>
            <a:r>
              <a:rPr lang="en" sz="2200">
                <a:latin typeface="Roboto"/>
                <a:ea typeface="Roboto"/>
                <a:cs typeface="Roboto"/>
                <a:sym typeface="Roboto"/>
              </a:rPr>
              <a:t>20 minutes: Developing a Binary Classifier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67100" y="141375"/>
            <a:ext cx="6614100" cy="65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start by explaining this </a:t>
            </a:r>
            <a:r>
              <a:rPr lang="en"/>
              <a:t>idea</a:t>
            </a:r>
            <a:r>
              <a:rPr lang="en"/>
              <a:t> in more depth</a:t>
            </a:r>
            <a:endParaRPr/>
          </a:p>
        </p:txBody>
      </p:sp>
      <p:pic>
        <p:nvPicPr>
          <p:cNvPr id="270" name="Google Shape;270;p41"/>
          <p:cNvPicPr preferRelativeResize="0"/>
          <p:nvPr/>
        </p:nvPicPr>
        <p:blipFill>
          <a:blip r:embed="rId3">
            <a:alphaModFix/>
          </a:blip>
          <a:stretch>
            <a:fillRect/>
          </a:stretch>
        </p:blipFill>
        <p:spPr>
          <a:xfrm>
            <a:off x="956250" y="862925"/>
            <a:ext cx="6188526" cy="3481049"/>
          </a:xfrm>
          <a:prstGeom prst="rect">
            <a:avLst/>
          </a:prstGeom>
          <a:noFill/>
          <a:ln>
            <a:noFill/>
          </a:ln>
        </p:spPr>
      </p:pic>
      <p:sp>
        <p:nvSpPr>
          <p:cNvPr id="271" name="Google Shape;271;p41"/>
          <p:cNvSpPr txBox="1"/>
          <p:nvPr/>
        </p:nvSpPr>
        <p:spPr>
          <a:xfrm>
            <a:off x="1198738" y="4367525"/>
            <a:ext cx="531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AI Foundation Models for Big Business Innovation</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167100" y="446175"/>
            <a:ext cx="66141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Binary Classification (2) </a:t>
            </a:r>
            <a:endParaRPr/>
          </a:p>
        </p:txBody>
      </p:sp>
      <p:sp>
        <p:nvSpPr>
          <p:cNvPr id="277" name="Google Shape;277;p42"/>
          <p:cNvSpPr txBox="1"/>
          <p:nvPr>
            <p:ph idx="1" type="body"/>
          </p:nvPr>
        </p:nvSpPr>
        <p:spPr>
          <a:xfrm>
            <a:off x="176225" y="1001950"/>
            <a:ext cx="8102400" cy="35622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Examples of Binary Classification: is this tumor malignant or benign? is this email spam or not spam? Does this comment have a more positive or negative sentiment?</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 this session, we’ll talk a bit about how this is done via a traditional machine learning approach vs. a GenAI approach</a:t>
            </a:r>
            <a:br>
              <a:rPr lang="en" sz="2000"/>
            </a:br>
            <a:endParaRPr sz="2000"/>
          </a:p>
          <a:p>
            <a:pPr indent="-355600" lvl="0" marL="457200" rtl="0" algn="l">
              <a:spcBef>
                <a:spcPts val="0"/>
              </a:spcBef>
              <a:spcAft>
                <a:spcPts val="0"/>
              </a:spcAft>
              <a:buSzPts val="2000"/>
              <a:buChar char="●"/>
            </a:pPr>
            <a:r>
              <a:rPr lang="en" sz="2000"/>
              <a:t>This will help us see what options are available after the effectiveness of hard prompt tuning has been exhausted, but that will require a </a:t>
            </a:r>
            <a:r>
              <a:rPr i="1" lang="en" sz="2000"/>
              <a:t>tiny bit </a:t>
            </a:r>
            <a:r>
              <a:rPr lang="en" sz="2000"/>
              <a:t>of math!</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p:nvPr/>
        </p:nvSpPr>
        <p:spPr>
          <a:xfrm>
            <a:off x="4216350" y="1479900"/>
            <a:ext cx="4480800" cy="233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3"/>
          <p:cNvSpPr txBox="1"/>
          <p:nvPr>
            <p:ph type="title"/>
          </p:nvPr>
        </p:nvSpPr>
        <p:spPr>
          <a:xfrm>
            <a:off x="167100" y="446175"/>
            <a:ext cx="7701900" cy="582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latin typeface="Arial"/>
                <a:ea typeface="Arial"/>
                <a:cs typeface="Arial"/>
                <a:sym typeface="Arial"/>
              </a:rPr>
              <a:t>Binary Classification via Machine Learning</a:t>
            </a:r>
            <a:endParaRPr>
              <a:latin typeface="Arial"/>
              <a:ea typeface="Arial"/>
              <a:cs typeface="Arial"/>
              <a:sym typeface="Arial"/>
            </a:endParaRPr>
          </a:p>
        </p:txBody>
      </p:sp>
      <p:sp>
        <p:nvSpPr>
          <p:cNvPr id="284" name="Google Shape;284;p43"/>
          <p:cNvSpPr/>
          <p:nvPr/>
        </p:nvSpPr>
        <p:spPr>
          <a:xfrm>
            <a:off x="5231425" y="1732450"/>
            <a:ext cx="868200" cy="1093800"/>
          </a:xfrm>
          <a:prstGeom prst="rect">
            <a:avLst/>
          </a:prstGeom>
          <a:solidFill>
            <a:srgbClr val="448A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img_1</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img_2</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img_3</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img_4</a:t>
            </a:r>
            <a:endParaRPr b="0" i="0" sz="1400" u="none" cap="none" strike="noStrike">
              <a:solidFill>
                <a:schemeClr val="lt1"/>
              </a:solidFill>
              <a:latin typeface="Roboto"/>
              <a:ea typeface="Roboto"/>
              <a:cs typeface="Roboto"/>
              <a:sym typeface="Roboto"/>
            </a:endParaRPr>
          </a:p>
        </p:txBody>
      </p:sp>
      <p:sp>
        <p:nvSpPr>
          <p:cNvPr id="285" name="Google Shape;285;p43"/>
          <p:cNvSpPr/>
          <p:nvPr/>
        </p:nvSpPr>
        <p:spPr>
          <a:xfrm>
            <a:off x="5733138" y="3408938"/>
            <a:ext cx="868200" cy="383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ML</a:t>
            </a:r>
            <a:endParaRPr b="0" i="0" sz="1400" u="none" cap="none" strike="noStrike">
              <a:solidFill>
                <a:schemeClr val="lt1"/>
              </a:solidFill>
              <a:latin typeface="Roboto"/>
              <a:ea typeface="Roboto"/>
              <a:cs typeface="Roboto"/>
              <a:sym typeface="Roboto"/>
            </a:endParaRPr>
          </a:p>
        </p:txBody>
      </p:sp>
      <p:sp>
        <p:nvSpPr>
          <p:cNvPr id="286" name="Google Shape;286;p43"/>
          <p:cNvSpPr/>
          <p:nvPr/>
        </p:nvSpPr>
        <p:spPr>
          <a:xfrm>
            <a:off x="7159174" y="3408950"/>
            <a:ext cx="1349700" cy="383700"/>
          </a:xfrm>
          <a:prstGeom prst="rect">
            <a:avLst/>
          </a:prstGeom>
          <a:solidFill>
            <a:srgbClr val="0F9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dogOrMuffin</a:t>
            </a:r>
            <a:endParaRPr b="0" i="0" sz="1400" u="none" cap="none" strike="noStrike">
              <a:solidFill>
                <a:schemeClr val="lt1"/>
              </a:solidFill>
              <a:latin typeface="Roboto"/>
              <a:ea typeface="Roboto"/>
              <a:cs typeface="Roboto"/>
              <a:sym typeface="Roboto"/>
            </a:endParaRPr>
          </a:p>
        </p:txBody>
      </p:sp>
      <p:cxnSp>
        <p:nvCxnSpPr>
          <p:cNvPr id="287" name="Google Shape;287;p43"/>
          <p:cNvCxnSpPr>
            <a:stCxn id="284" idx="2"/>
            <a:endCxn id="285" idx="0"/>
          </p:cNvCxnSpPr>
          <p:nvPr/>
        </p:nvCxnSpPr>
        <p:spPr>
          <a:xfrm>
            <a:off x="5665525" y="2826250"/>
            <a:ext cx="501600" cy="582600"/>
          </a:xfrm>
          <a:prstGeom prst="straightConnector1">
            <a:avLst/>
          </a:prstGeom>
          <a:noFill/>
          <a:ln cap="flat" cmpd="sng" w="9525">
            <a:solidFill>
              <a:schemeClr val="dk2"/>
            </a:solidFill>
            <a:prstDash val="solid"/>
            <a:round/>
            <a:headEnd len="sm" w="sm" type="none"/>
            <a:tailEnd len="med" w="med" type="triangle"/>
          </a:ln>
        </p:spPr>
      </p:cxnSp>
      <p:cxnSp>
        <p:nvCxnSpPr>
          <p:cNvPr id="288" name="Google Shape;288;p43"/>
          <p:cNvCxnSpPr>
            <a:stCxn id="285" idx="3"/>
            <a:endCxn id="286" idx="1"/>
          </p:cNvCxnSpPr>
          <p:nvPr/>
        </p:nvCxnSpPr>
        <p:spPr>
          <a:xfrm>
            <a:off x="6601338" y="3600788"/>
            <a:ext cx="557700" cy="0"/>
          </a:xfrm>
          <a:prstGeom prst="straightConnector1">
            <a:avLst/>
          </a:prstGeom>
          <a:noFill/>
          <a:ln cap="flat" cmpd="sng" w="9525">
            <a:solidFill>
              <a:schemeClr val="dk2"/>
            </a:solidFill>
            <a:prstDash val="solid"/>
            <a:round/>
            <a:headEnd len="sm" w="sm" type="none"/>
            <a:tailEnd len="med" w="med" type="triangle"/>
          </a:ln>
        </p:spPr>
      </p:cxnSp>
      <p:sp>
        <p:nvSpPr>
          <p:cNvPr id="289" name="Google Shape;289;p43"/>
          <p:cNvSpPr/>
          <p:nvPr/>
        </p:nvSpPr>
        <p:spPr>
          <a:xfrm>
            <a:off x="6234850" y="1732350"/>
            <a:ext cx="868200" cy="10938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dog</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muffin</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muffin</a:t>
            </a:r>
            <a:endParaRPr b="0" i="0" sz="14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dog</a:t>
            </a:r>
            <a:endParaRPr b="0" i="0" sz="1400" u="none" cap="none" strike="noStrike">
              <a:solidFill>
                <a:schemeClr val="lt1"/>
              </a:solidFill>
              <a:latin typeface="Roboto"/>
              <a:ea typeface="Roboto"/>
              <a:cs typeface="Roboto"/>
              <a:sym typeface="Roboto"/>
            </a:endParaRPr>
          </a:p>
        </p:txBody>
      </p:sp>
      <p:cxnSp>
        <p:nvCxnSpPr>
          <p:cNvPr id="290" name="Google Shape;290;p43"/>
          <p:cNvCxnSpPr>
            <a:stCxn id="289" idx="2"/>
            <a:endCxn id="285" idx="0"/>
          </p:cNvCxnSpPr>
          <p:nvPr/>
        </p:nvCxnSpPr>
        <p:spPr>
          <a:xfrm flipH="1">
            <a:off x="6167350" y="2826150"/>
            <a:ext cx="501600" cy="582900"/>
          </a:xfrm>
          <a:prstGeom prst="straightConnector1">
            <a:avLst/>
          </a:prstGeom>
          <a:noFill/>
          <a:ln cap="flat" cmpd="sng" w="9525">
            <a:solidFill>
              <a:schemeClr val="dk2"/>
            </a:solidFill>
            <a:prstDash val="solid"/>
            <a:round/>
            <a:headEnd len="sm" w="sm" type="none"/>
            <a:tailEnd len="med" w="med" type="triangle"/>
          </a:ln>
        </p:spPr>
      </p:cxnSp>
      <p:sp>
        <p:nvSpPr>
          <p:cNvPr id="291" name="Google Shape;291;p43"/>
          <p:cNvSpPr txBox="1"/>
          <p:nvPr/>
        </p:nvSpPr>
        <p:spPr>
          <a:xfrm>
            <a:off x="5345724" y="1443200"/>
            <a:ext cx="648600" cy="3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Roboto Condensed"/>
                <a:ea typeface="Roboto Condensed"/>
                <a:cs typeface="Roboto Condensed"/>
                <a:sym typeface="Roboto Condensed"/>
              </a:rPr>
              <a:t>Input</a:t>
            </a:r>
            <a:endParaRPr b="0" i="0" sz="1200" u="none" cap="none" strike="noStrike">
              <a:latin typeface="Roboto Condensed"/>
              <a:ea typeface="Roboto Condensed"/>
              <a:cs typeface="Roboto Condensed"/>
              <a:sym typeface="Roboto Condensed"/>
            </a:endParaRPr>
          </a:p>
        </p:txBody>
      </p:sp>
      <p:sp>
        <p:nvSpPr>
          <p:cNvPr id="292" name="Google Shape;292;p43"/>
          <p:cNvSpPr txBox="1"/>
          <p:nvPr/>
        </p:nvSpPr>
        <p:spPr>
          <a:xfrm>
            <a:off x="6272950" y="1443200"/>
            <a:ext cx="688800" cy="3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Roboto Condensed"/>
                <a:ea typeface="Roboto Condensed"/>
                <a:cs typeface="Roboto Condensed"/>
                <a:sym typeface="Roboto Condensed"/>
              </a:rPr>
              <a:t>Results</a:t>
            </a:r>
            <a:endParaRPr b="0" i="0" sz="1200" u="none" cap="none" strike="noStrike">
              <a:latin typeface="Roboto Condensed"/>
              <a:ea typeface="Roboto Condensed"/>
              <a:cs typeface="Roboto Condensed"/>
              <a:sym typeface="Roboto Condensed"/>
            </a:endParaRPr>
          </a:p>
        </p:txBody>
      </p:sp>
      <p:sp>
        <p:nvSpPr>
          <p:cNvPr id="293" name="Google Shape;293;p43"/>
          <p:cNvSpPr txBox="1"/>
          <p:nvPr/>
        </p:nvSpPr>
        <p:spPr>
          <a:xfrm>
            <a:off x="7159175" y="3131050"/>
            <a:ext cx="780900" cy="38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Roboto Condensed"/>
                <a:ea typeface="Roboto Condensed"/>
                <a:cs typeface="Roboto Condensed"/>
                <a:sym typeface="Roboto Condensed"/>
              </a:rPr>
              <a:t>Program</a:t>
            </a:r>
            <a:endParaRPr b="0" i="0" sz="1200" u="none" cap="none" strike="noStrike">
              <a:solidFill>
                <a:schemeClr val="dk2"/>
              </a:solidFill>
              <a:latin typeface="Roboto Condensed"/>
              <a:ea typeface="Roboto Condensed"/>
              <a:cs typeface="Roboto Condensed"/>
              <a:sym typeface="Roboto Condensed"/>
            </a:endParaRPr>
          </a:p>
        </p:txBody>
      </p:sp>
      <p:pic>
        <p:nvPicPr>
          <p:cNvPr id="294" name="Google Shape;294;p43"/>
          <p:cNvPicPr preferRelativeResize="0"/>
          <p:nvPr/>
        </p:nvPicPr>
        <p:blipFill rotWithShape="1">
          <a:blip r:embed="rId3">
            <a:alphaModFix/>
          </a:blip>
          <a:srcRect b="0" l="0" r="0" t="0"/>
          <a:stretch/>
        </p:blipFill>
        <p:spPr>
          <a:xfrm>
            <a:off x="137675" y="1556100"/>
            <a:ext cx="3955126" cy="2271400"/>
          </a:xfrm>
          <a:prstGeom prst="rect">
            <a:avLst/>
          </a:prstGeom>
          <a:noFill/>
          <a:ln>
            <a:noFill/>
          </a:ln>
        </p:spPr>
      </p:pic>
      <p:sp>
        <p:nvSpPr>
          <p:cNvPr id="295" name="Google Shape;295;p43"/>
          <p:cNvSpPr txBox="1"/>
          <p:nvPr/>
        </p:nvSpPr>
        <p:spPr>
          <a:xfrm>
            <a:off x="167100" y="3905900"/>
            <a:ext cx="8530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hlinkClick r:id="rId4"/>
              </a:rPr>
              <a:t>Deep Learning Approach for Very Similar Objects Recognition Application on Chihuahua and Muffin Problem</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167100" y="369975"/>
            <a:ext cx="7875900" cy="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Under the hood: Predicting House Prices</a:t>
            </a:r>
            <a:endParaRPr sz="2540"/>
          </a:p>
        </p:txBody>
      </p:sp>
      <p:pic>
        <p:nvPicPr>
          <p:cNvPr id="301" name="Google Shape;301;p44"/>
          <p:cNvPicPr preferRelativeResize="0"/>
          <p:nvPr/>
        </p:nvPicPr>
        <p:blipFill>
          <a:blip r:embed="rId3">
            <a:alphaModFix/>
          </a:blip>
          <a:stretch>
            <a:fillRect/>
          </a:stretch>
        </p:blipFill>
        <p:spPr>
          <a:xfrm>
            <a:off x="282275" y="1177049"/>
            <a:ext cx="4289725" cy="3456676"/>
          </a:xfrm>
          <a:prstGeom prst="rect">
            <a:avLst/>
          </a:prstGeom>
          <a:noFill/>
          <a:ln>
            <a:noFill/>
          </a:ln>
        </p:spPr>
      </p:pic>
      <p:cxnSp>
        <p:nvCxnSpPr>
          <p:cNvPr id="302" name="Google Shape;302;p44"/>
          <p:cNvCxnSpPr/>
          <p:nvPr/>
        </p:nvCxnSpPr>
        <p:spPr>
          <a:xfrm flipH="1" rot="10800000">
            <a:off x="4581925" y="2833400"/>
            <a:ext cx="778500" cy="294300"/>
          </a:xfrm>
          <a:prstGeom prst="straightConnector1">
            <a:avLst/>
          </a:prstGeom>
          <a:noFill/>
          <a:ln cap="flat" cmpd="sng" w="38100">
            <a:solidFill>
              <a:schemeClr val="dk2"/>
            </a:solidFill>
            <a:prstDash val="solid"/>
            <a:round/>
            <a:headEnd len="med" w="med" type="none"/>
            <a:tailEnd len="med" w="med" type="triangle"/>
          </a:ln>
        </p:spPr>
      </p:cxnSp>
      <p:pic>
        <p:nvPicPr>
          <p:cNvPr id="303" name="Google Shape;303;p44"/>
          <p:cNvPicPr preferRelativeResize="0"/>
          <p:nvPr/>
        </p:nvPicPr>
        <p:blipFill>
          <a:blip r:embed="rId4">
            <a:alphaModFix/>
          </a:blip>
          <a:stretch>
            <a:fillRect/>
          </a:stretch>
        </p:blipFill>
        <p:spPr>
          <a:xfrm>
            <a:off x="5615675" y="2703650"/>
            <a:ext cx="3000375" cy="21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solidFill>
                  <a:srgbClr val="000000"/>
                </a:solidFill>
                <a:latin typeface="Arial"/>
                <a:ea typeface="Arial"/>
                <a:cs typeface="Arial"/>
                <a:sym typeface="Arial"/>
              </a:rPr>
              <a:t>About Chris: f</a:t>
            </a:r>
            <a:r>
              <a:rPr lang="en" sz="2600">
                <a:solidFill>
                  <a:srgbClr val="000000"/>
                </a:solidFill>
                <a:latin typeface="Arial"/>
                <a:ea typeface="Arial"/>
                <a:cs typeface="Arial"/>
                <a:sym typeface="Arial"/>
              </a:rPr>
              <a:t>rom PhD to TT to Tech</a:t>
            </a:r>
            <a:endParaRPr sz="2600">
              <a:solidFill>
                <a:srgbClr val="000000"/>
              </a:solidFill>
              <a:latin typeface="Arial"/>
              <a:ea typeface="Arial"/>
              <a:cs typeface="Arial"/>
              <a:sym typeface="Arial"/>
            </a:endParaRPr>
          </a:p>
        </p:txBody>
      </p:sp>
      <p:sp>
        <p:nvSpPr>
          <p:cNvPr id="80" name="Google Shape;80;p18"/>
          <p:cNvSpPr/>
          <p:nvPr/>
        </p:nvSpPr>
        <p:spPr>
          <a:xfrm>
            <a:off x="314125"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1" name="Google Shape;81;p18"/>
          <p:cNvSpPr/>
          <p:nvPr/>
        </p:nvSpPr>
        <p:spPr>
          <a:xfrm>
            <a:off x="2406985"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2" name="Google Shape;82;p18"/>
          <p:cNvSpPr/>
          <p:nvPr/>
        </p:nvSpPr>
        <p:spPr>
          <a:xfrm>
            <a:off x="4499844"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3" name="Google Shape;83;p18"/>
          <p:cNvSpPr/>
          <p:nvPr/>
        </p:nvSpPr>
        <p:spPr>
          <a:xfrm>
            <a:off x="6592704" y="1664275"/>
            <a:ext cx="19593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nvGrpSpPr>
          <p:cNvPr id="84" name="Google Shape;84;p18"/>
          <p:cNvGrpSpPr/>
          <p:nvPr/>
        </p:nvGrpSpPr>
        <p:grpSpPr>
          <a:xfrm>
            <a:off x="1035317" y="1360632"/>
            <a:ext cx="608715" cy="608715"/>
            <a:chOff x="754018" y="1368500"/>
            <a:chExt cx="1012500" cy="1012500"/>
          </a:xfrm>
        </p:grpSpPr>
        <p:sp>
          <p:nvSpPr>
            <p:cNvPr id="85" name="Google Shape;85;p18"/>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86" name="Google Shape;86;p18"/>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sp>
        <p:nvSpPr>
          <p:cNvPr id="87" name="Google Shape;87;p18"/>
          <p:cNvSpPr txBox="1"/>
          <p:nvPr/>
        </p:nvSpPr>
        <p:spPr>
          <a:xfrm>
            <a:off x="331175" y="2001100"/>
            <a:ext cx="19593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latin typeface="Arial"/>
                <a:ea typeface="Arial"/>
                <a:cs typeface="Arial"/>
                <a:sym typeface="Arial"/>
              </a:rPr>
              <a:t>Assistant Professor</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French (Linguistics) at </a:t>
            </a:r>
            <a:r>
              <a:rPr b="1" i="0" lang="en" sz="1200" u="none" cap="none" strike="noStrike"/>
              <a:t>University of Texas-Arlington</a:t>
            </a:r>
            <a:r>
              <a:rPr b="0" i="0" lang="en" sz="1200" u="none" cap="none" strike="noStrike">
                <a:latin typeface="Arial"/>
                <a:ea typeface="Arial"/>
                <a:cs typeface="Arial"/>
                <a:sym typeface="Arial"/>
              </a:rPr>
              <a:t> (</a:t>
            </a:r>
            <a:r>
              <a:rPr b="0" i="0" lang="en" sz="1200" u="none" cap="none" strike="noStrike">
                <a:latin typeface="Roboto"/>
                <a:ea typeface="Roboto"/>
                <a:cs typeface="Roboto"/>
                <a:sym typeface="Roboto"/>
              </a:rPr>
              <a:t>MODL)</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171450" lvl="0" marL="171450" marR="0" rtl="0" algn="l">
              <a:lnSpc>
                <a:spcPct val="100000"/>
              </a:lnSpc>
              <a:spcBef>
                <a:spcPts val="0"/>
              </a:spcBef>
              <a:spcAft>
                <a:spcPts val="0"/>
              </a:spcAft>
              <a:buSzPts val="1200"/>
              <a:buFont typeface="Arial"/>
              <a:buChar char="•"/>
            </a:pPr>
            <a:r>
              <a:rPr lang="en" sz="1200">
                <a:latin typeface="Roboto"/>
                <a:ea typeface="Roboto"/>
                <a:cs typeface="Roboto"/>
                <a:sym typeface="Roboto"/>
              </a:rPr>
              <a:t>Cog NeuroSci</a:t>
            </a:r>
            <a:r>
              <a:rPr b="0" i="0" lang="en" sz="1200" u="none" cap="none" strike="noStrike">
                <a:latin typeface="Roboto"/>
                <a:ea typeface="Roboto"/>
                <a:cs typeface="Roboto"/>
                <a:sym typeface="Roboto"/>
              </a:rPr>
              <a:t> research</a:t>
            </a:r>
            <a:endParaRPr b="0" i="0" sz="1400" u="none" cap="none" strike="noStrike">
              <a:latin typeface="Arial"/>
              <a:ea typeface="Arial"/>
              <a:cs typeface="Arial"/>
              <a:sym typeface="Arial"/>
            </a:endParaRPr>
          </a:p>
          <a:p>
            <a:pPr indent="-171450" lvl="0" marL="171450" marR="0" rtl="0" algn="l">
              <a:lnSpc>
                <a:spcPct val="100000"/>
              </a:lnSpc>
              <a:spcBef>
                <a:spcPts val="0"/>
              </a:spcBef>
              <a:spcAft>
                <a:spcPts val="0"/>
              </a:spcAft>
              <a:buSzPts val="1200"/>
              <a:buFont typeface="Arial"/>
              <a:buChar char="•"/>
            </a:pPr>
            <a:r>
              <a:rPr b="0" i="0" lang="en" sz="1200" u="none" cap="none" strike="noStrike">
                <a:latin typeface="Roboto"/>
                <a:ea typeface="Roboto"/>
                <a:cs typeface="Roboto"/>
                <a:sym typeface="Roboto"/>
              </a:rPr>
              <a:t>Directed beginners’ French</a:t>
            </a:r>
            <a:endParaRPr b="0" i="0" sz="1400" u="none" cap="none" strike="noStrike">
              <a:latin typeface="Arial"/>
              <a:ea typeface="Arial"/>
              <a:cs typeface="Arial"/>
              <a:sym typeface="Arial"/>
            </a:endParaRPr>
          </a:p>
          <a:p>
            <a:pPr indent="-171450" lvl="0" marL="171450" marR="0" rtl="0" algn="l">
              <a:lnSpc>
                <a:spcPct val="100000"/>
              </a:lnSpc>
              <a:spcBef>
                <a:spcPts val="0"/>
              </a:spcBef>
              <a:spcAft>
                <a:spcPts val="0"/>
              </a:spcAft>
              <a:buSzPts val="1200"/>
              <a:buFont typeface="Arial"/>
              <a:buChar char="•"/>
            </a:pPr>
            <a:r>
              <a:rPr b="0" i="0" lang="en" sz="1200" u="none" cap="none" strike="noStrike">
                <a:latin typeface="Roboto"/>
                <a:ea typeface="Roboto"/>
                <a:cs typeface="Roboto"/>
                <a:sym typeface="Roboto"/>
              </a:rPr>
              <a:t>Taught French linguistics</a:t>
            </a:r>
            <a:endParaRPr b="0" i="0" sz="1200" u="none" cap="none" strike="noStrike">
              <a:latin typeface="Roboto"/>
              <a:ea typeface="Roboto"/>
              <a:cs typeface="Roboto"/>
              <a:sym typeface="Roboto"/>
            </a:endParaRPr>
          </a:p>
        </p:txBody>
      </p:sp>
      <p:sp>
        <p:nvSpPr>
          <p:cNvPr id="88" name="Google Shape;88;p18"/>
          <p:cNvSpPr txBox="1"/>
          <p:nvPr/>
        </p:nvSpPr>
        <p:spPr>
          <a:xfrm>
            <a:off x="243575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latin typeface="Arial"/>
                <a:ea typeface="Arial"/>
                <a:cs typeface="Arial"/>
                <a:sym typeface="Arial"/>
              </a:rPr>
              <a:t>Voice Engineer</a:t>
            </a:r>
            <a:endParaRPr b="1"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latin typeface="Roboto"/>
              <a:ea typeface="Roboto"/>
              <a:cs typeface="Roboto"/>
              <a:sym typeface="Roboto"/>
            </a:endParaRPr>
          </a:p>
          <a:p>
            <a:pPr indent="0" lvl="0" marL="0" marR="0" rtl="0" algn="ctr">
              <a:lnSpc>
                <a:spcPct val="115000"/>
              </a:lnSpc>
              <a:spcBef>
                <a:spcPts val="0"/>
              </a:spcBef>
              <a:spcAft>
                <a:spcPts val="0"/>
              </a:spcAft>
              <a:buClr>
                <a:schemeClr val="accent2"/>
              </a:buClr>
              <a:buSzPts val="1100"/>
              <a:buFont typeface="Arial"/>
              <a:buNone/>
            </a:pPr>
            <a:r>
              <a:t/>
            </a:r>
            <a:endParaRPr b="0" i="0" sz="1200" u="none" cap="none" strike="noStrike">
              <a:latin typeface="Roboto"/>
              <a:ea typeface="Roboto"/>
              <a:cs typeface="Roboto"/>
              <a:sym typeface="Roboto"/>
            </a:endParaRPr>
          </a:p>
          <a:p>
            <a:pPr indent="0" lvl="0" marL="0" marR="0" rtl="0" algn="ctr">
              <a:lnSpc>
                <a:spcPct val="115000"/>
              </a:lnSpc>
              <a:spcBef>
                <a:spcPts val="0"/>
              </a:spcBef>
              <a:spcAft>
                <a:spcPts val="0"/>
              </a:spcAft>
              <a:buClr>
                <a:schemeClr val="accent2"/>
              </a:buClr>
              <a:buSzPts val="1100"/>
              <a:buFont typeface="Arial"/>
              <a:buNone/>
            </a:pPr>
            <a:r>
              <a:rPr b="0" i="0" lang="en" sz="1200" u="none" cap="none" strike="noStrike">
                <a:latin typeface="Roboto"/>
                <a:ea typeface="Roboto"/>
                <a:cs typeface="Roboto"/>
                <a:sym typeface="Roboto"/>
              </a:rPr>
              <a:t>Text-to-Speech R&amp;D at </a:t>
            </a:r>
            <a:r>
              <a:rPr b="1" i="0" lang="en" sz="1200" u="none" cap="none" strike="noStrike">
                <a:latin typeface="Roboto"/>
                <a:ea typeface="Roboto"/>
                <a:cs typeface="Roboto"/>
                <a:sym typeface="Roboto"/>
              </a:rPr>
              <a:t>Nuance</a:t>
            </a:r>
            <a:r>
              <a:rPr b="0" i="0" lang="en" sz="1200" u="none" cap="none" strike="noStrike">
                <a:latin typeface="Roboto"/>
                <a:ea typeface="Roboto"/>
                <a:cs typeface="Roboto"/>
                <a:sym typeface="Roboto"/>
              </a:rPr>
              <a:t> (Belgium)</a:t>
            </a:r>
            <a:endParaRPr b="0" i="0" sz="1400" u="none" cap="none" strike="noStrike">
              <a:latin typeface="Arial"/>
              <a:ea typeface="Arial"/>
              <a:cs typeface="Arial"/>
              <a:sym typeface="Arial"/>
            </a:endParaRPr>
          </a:p>
          <a:p>
            <a:pPr indent="0" lvl="0" marL="0" marR="0" rtl="0" algn="ctr">
              <a:lnSpc>
                <a:spcPct val="115000"/>
              </a:lnSpc>
              <a:spcBef>
                <a:spcPts val="0"/>
              </a:spcBef>
              <a:spcAft>
                <a:spcPts val="0"/>
              </a:spcAft>
              <a:buClr>
                <a:schemeClr val="accent2"/>
              </a:buClr>
              <a:buSzPts val="1100"/>
              <a:buFont typeface="Arial"/>
              <a:buNone/>
            </a:pPr>
            <a:r>
              <a:t/>
            </a:r>
            <a:endParaRPr b="0" i="0" sz="1200" u="none" cap="none" strike="noStrike">
              <a:latin typeface="Roboto"/>
              <a:ea typeface="Roboto"/>
              <a:cs typeface="Roboto"/>
              <a:sym typeface="Roboto"/>
            </a:endParaRPr>
          </a:p>
          <a:p>
            <a:pPr indent="-171450" lvl="1" marL="171450" marR="0" rtl="0" algn="l">
              <a:lnSpc>
                <a:spcPct val="115000"/>
              </a:lnSpc>
              <a:spcBef>
                <a:spcPts val="0"/>
              </a:spcBef>
              <a:spcAft>
                <a:spcPts val="0"/>
              </a:spcAft>
              <a:buSzPts val="1100"/>
              <a:buFont typeface="Arial"/>
              <a:buChar char="•"/>
            </a:pPr>
            <a:r>
              <a:rPr b="0" i="0" lang="en" sz="1200" u="none" cap="none" strike="noStrike">
                <a:latin typeface="Roboto"/>
                <a:ea typeface="Roboto"/>
                <a:cs typeface="Roboto"/>
                <a:sym typeface="Roboto"/>
              </a:rPr>
              <a:t>Developed Siri voices</a:t>
            </a:r>
            <a:endParaRPr b="0" i="0" sz="1400" u="none" cap="none" strike="noStrike">
              <a:latin typeface="Arial"/>
              <a:ea typeface="Arial"/>
              <a:cs typeface="Arial"/>
              <a:sym typeface="Arial"/>
            </a:endParaRPr>
          </a:p>
          <a:p>
            <a:pPr indent="-171450" lvl="1" marL="171450" marR="0" rtl="0" algn="l">
              <a:lnSpc>
                <a:spcPct val="115000"/>
              </a:lnSpc>
              <a:spcBef>
                <a:spcPts val="0"/>
              </a:spcBef>
              <a:spcAft>
                <a:spcPts val="0"/>
              </a:spcAft>
              <a:buSzPts val="1100"/>
              <a:buFont typeface="Arial"/>
              <a:buChar char="•"/>
            </a:pPr>
            <a:r>
              <a:rPr b="0" i="0" lang="en" sz="1200" u="none" cap="none" strike="noStrike">
                <a:latin typeface="Roboto"/>
                <a:ea typeface="Roboto"/>
                <a:cs typeface="Roboto"/>
                <a:sym typeface="Roboto"/>
              </a:rPr>
              <a:t>Got tech basics</a:t>
            </a:r>
            <a:endParaRPr/>
          </a:p>
          <a:p>
            <a:pPr indent="-171450" lvl="1" marL="171450" marR="0" rtl="0" algn="l">
              <a:lnSpc>
                <a:spcPct val="115000"/>
              </a:lnSpc>
              <a:spcBef>
                <a:spcPts val="0"/>
              </a:spcBef>
              <a:spcAft>
                <a:spcPts val="0"/>
              </a:spcAft>
              <a:buSzPts val="1100"/>
              <a:buFont typeface="Arial"/>
              <a:buChar char="•"/>
            </a:pPr>
            <a:r>
              <a:rPr b="0" i="1" lang="en" sz="1200" u="none" cap="none" strike="noStrike">
                <a:latin typeface="Roboto"/>
                <a:ea typeface="Roboto"/>
                <a:cs typeface="Roboto"/>
                <a:sym typeface="Roboto"/>
              </a:rPr>
              <a:t>Major</a:t>
            </a:r>
            <a:r>
              <a:rPr b="0" i="0" lang="en" sz="1200" u="none" cap="none" strike="noStrike">
                <a:latin typeface="Roboto"/>
                <a:ea typeface="Roboto"/>
                <a:cs typeface="Roboto"/>
                <a:sym typeface="Roboto"/>
              </a:rPr>
              <a:t> customer-facing role</a:t>
            </a:r>
            <a:endParaRPr b="0" i="0" sz="1400" u="none" cap="none" strike="noStrike">
              <a:latin typeface="Arial"/>
              <a:ea typeface="Arial"/>
              <a:cs typeface="Arial"/>
              <a:sym typeface="Arial"/>
            </a:endParaRPr>
          </a:p>
        </p:txBody>
      </p:sp>
      <p:sp>
        <p:nvSpPr>
          <p:cNvPr id="89" name="Google Shape;89;p18"/>
          <p:cNvSpPr txBox="1"/>
          <p:nvPr/>
        </p:nvSpPr>
        <p:spPr>
          <a:xfrm>
            <a:off x="451675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latin typeface="Arial"/>
                <a:ea typeface="Arial"/>
                <a:cs typeface="Arial"/>
                <a:sym typeface="Arial"/>
              </a:rPr>
              <a:t>Sr. Data Scientist * 2</a:t>
            </a:r>
            <a:endParaRPr b="1"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latin typeface="Roboto"/>
                <a:ea typeface="Roboto"/>
                <a:cs typeface="Roboto"/>
                <a:sym typeface="Roboto"/>
              </a:rPr>
              <a:t>TCS</a:t>
            </a:r>
            <a:endParaRPr b="1"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Roboto"/>
                <a:ea typeface="Roboto"/>
                <a:cs typeface="Roboto"/>
                <a:sym typeface="Roboto"/>
              </a:rPr>
              <a:t>Developed ML pipeline for Walmart</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latin typeface="Roboto"/>
                <a:ea typeface="Roboto"/>
                <a:cs typeface="Roboto"/>
                <a:sym typeface="Roboto"/>
              </a:rPr>
              <a:t>NarrativeWave</a:t>
            </a:r>
            <a:endParaRPr b="1"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Roboto"/>
                <a:ea typeface="Roboto"/>
                <a:cs typeface="Roboto"/>
                <a:sym typeface="Roboto"/>
              </a:rPr>
              <a:t>Time series modeling of IIoT data</a:t>
            </a:r>
            <a:endParaRPr b="0" i="0" sz="1200" u="none" cap="none" strike="noStrike">
              <a:latin typeface="Roboto"/>
              <a:ea typeface="Roboto"/>
              <a:cs typeface="Roboto"/>
              <a:sym typeface="Roboto"/>
            </a:endParaRPr>
          </a:p>
        </p:txBody>
      </p:sp>
      <p:sp>
        <p:nvSpPr>
          <p:cNvPr id="90" name="Google Shape;90;p18"/>
          <p:cNvSpPr txBox="1"/>
          <p:nvPr/>
        </p:nvSpPr>
        <p:spPr>
          <a:xfrm>
            <a:off x="659270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t>Sr. </a:t>
            </a:r>
            <a:r>
              <a:rPr b="1" lang="en"/>
              <a:t>Computational</a:t>
            </a:r>
            <a:r>
              <a:rPr b="1" i="0" lang="en" sz="1400" u="none" cap="none" strike="noStrike">
                <a:latin typeface="Arial"/>
                <a:ea typeface="Arial"/>
                <a:cs typeface="Arial"/>
                <a:sym typeface="Arial"/>
              </a:rPr>
              <a:t> Linguist</a:t>
            </a:r>
            <a:endParaRPr b="1"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Google</a:t>
            </a:r>
            <a:endParaRPr b="1" i="0" sz="1400" u="none" cap="none" strike="noStrike"/>
          </a:p>
          <a:p>
            <a:pPr indent="0" lvl="0" marL="0" marR="0" rtl="0" algn="l">
              <a:lnSpc>
                <a:spcPct val="100000"/>
              </a:lnSpc>
              <a:spcBef>
                <a:spcPts val="0"/>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0" lvl="0" marL="0" rtl="0" algn="ctr">
              <a:spcBef>
                <a:spcPts val="0"/>
              </a:spcBef>
              <a:spcAft>
                <a:spcPts val="0"/>
              </a:spcAft>
              <a:buNone/>
            </a:pPr>
            <a:r>
              <a:rPr b="1" lang="en"/>
              <a:t>Research Associate </a:t>
            </a:r>
            <a:endParaRPr b="1"/>
          </a:p>
          <a:p>
            <a:pPr indent="0" lvl="0" marL="457200" rtl="0" algn="l">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University of Memphis Institute for Intelligent Systems</a:t>
            </a:r>
            <a:endParaRPr b="0" i="0" sz="1200" u="none" cap="none" strike="noStrike">
              <a:latin typeface="Roboto"/>
              <a:ea typeface="Roboto"/>
              <a:cs typeface="Roboto"/>
              <a:sym typeface="Roboto"/>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p:txBody>
      </p:sp>
      <p:grpSp>
        <p:nvGrpSpPr>
          <p:cNvPr id="91" name="Google Shape;91;p18"/>
          <p:cNvGrpSpPr/>
          <p:nvPr/>
        </p:nvGrpSpPr>
        <p:grpSpPr>
          <a:xfrm>
            <a:off x="2978417" y="1359917"/>
            <a:ext cx="608715" cy="608715"/>
            <a:chOff x="754018" y="1368500"/>
            <a:chExt cx="1012500" cy="1012500"/>
          </a:xfrm>
        </p:grpSpPr>
        <p:sp>
          <p:nvSpPr>
            <p:cNvPr id="92" name="Google Shape;92;p18"/>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93" name="Google Shape;93;p18"/>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grpSp>
        <p:nvGrpSpPr>
          <p:cNvPr id="94" name="Google Shape;94;p18"/>
          <p:cNvGrpSpPr/>
          <p:nvPr/>
        </p:nvGrpSpPr>
        <p:grpSpPr>
          <a:xfrm>
            <a:off x="5124717" y="1359917"/>
            <a:ext cx="608715" cy="608715"/>
            <a:chOff x="754018" y="1368500"/>
            <a:chExt cx="1012500" cy="1012500"/>
          </a:xfrm>
        </p:grpSpPr>
        <p:sp>
          <p:nvSpPr>
            <p:cNvPr id="95" name="Google Shape;95;p18"/>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96" name="Google Shape;96;p18"/>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grpSp>
        <p:nvGrpSpPr>
          <p:cNvPr id="97" name="Google Shape;97;p18"/>
          <p:cNvGrpSpPr/>
          <p:nvPr/>
        </p:nvGrpSpPr>
        <p:grpSpPr>
          <a:xfrm>
            <a:off x="7258317" y="1359917"/>
            <a:ext cx="608715" cy="608715"/>
            <a:chOff x="754018" y="1368500"/>
            <a:chExt cx="1012500" cy="1012500"/>
          </a:xfrm>
        </p:grpSpPr>
        <p:sp>
          <p:nvSpPr>
            <p:cNvPr id="98" name="Google Shape;98;p18"/>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99" name="Google Shape;99;p18"/>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p:nvPr/>
        </p:nvSpPr>
        <p:spPr>
          <a:xfrm>
            <a:off x="7985300" y="274200"/>
            <a:ext cx="955500" cy="174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5"/>
          <p:cNvSpPr txBox="1"/>
          <p:nvPr/>
        </p:nvSpPr>
        <p:spPr>
          <a:xfrm>
            <a:off x="48450" y="242300"/>
            <a:ext cx="2755200" cy="113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t/>
            </a:r>
            <a:endParaRPr sz="1600"/>
          </a:p>
          <a:p>
            <a:pPr indent="0" lvl="0" marL="0" rtl="0" algn="l">
              <a:lnSpc>
                <a:spcPct val="120000"/>
              </a:lnSpc>
              <a:spcBef>
                <a:spcPts val="1000"/>
              </a:spcBef>
              <a:spcAft>
                <a:spcPts val="0"/>
              </a:spcAft>
              <a:buNone/>
            </a:pPr>
            <a:r>
              <a:rPr lang="en" sz="1600"/>
              <a:t>Y = 𝞫</a:t>
            </a:r>
            <a:r>
              <a:rPr baseline="-25000" lang="en" sz="1600"/>
              <a:t>0</a:t>
            </a:r>
            <a:r>
              <a:rPr lang="en" sz="1600"/>
              <a:t>+ 𝞫</a:t>
            </a:r>
            <a:r>
              <a:rPr baseline="-25000" lang="en" sz="1600"/>
              <a:t>1</a:t>
            </a:r>
            <a:r>
              <a:rPr lang="en" sz="1600"/>
              <a:t>x</a:t>
            </a:r>
            <a:r>
              <a:rPr baseline="-25000" lang="en" sz="1600"/>
              <a:t>1</a:t>
            </a:r>
            <a:r>
              <a:rPr lang="en" sz="1600"/>
              <a:t> + 𝞫</a:t>
            </a:r>
            <a:r>
              <a:rPr baseline="-25000" lang="en" sz="1600"/>
              <a:t>2</a:t>
            </a:r>
            <a:r>
              <a:rPr lang="en" sz="1600"/>
              <a:t>x</a:t>
            </a:r>
            <a:r>
              <a:rPr baseline="-25000" lang="en" sz="1600"/>
              <a:t>2</a:t>
            </a:r>
            <a:r>
              <a:rPr lang="en" sz="1600"/>
              <a:t> … 𝞫</a:t>
            </a:r>
            <a:r>
              <a:rPr baseline="-25000" lang="en" sz="1600"/>
              <a:t>p</a:t>
            </a:r>
            <a:r>
              <a:rPr lang="en" sz="1600"/>
              <a:t>x</a:t>
            </a:r>
            <a:r>
              <a:rPr baseline="-25000" lang="en" sz="1600"/>
              <a:t>p</a:t>
            </a:r>
            <a:r>
              <a:rPr lang="en" sz="1600"/>
              <a:t>                                                                              </a:t>
            </a:r>
            <a:endParaRPr sz="1600"/>
          </a:p>
          <a:p>
            <a:pPr indent="0" lvl="0" marL="0" rtl="0" algn="l">
              <a:lnSpc>
                <a:spcPct val="120000"/>
              </a:lnSpc>
              <a:spcBef>
                <a:spcPts val="0"/>
              </a:spcBef>
              <a:spcAft>
                <a:spcPts val="0"/>
              </a:spcAft>
              <a:buNone/>
            </a:pPr>
            <a:r>
              <a:t/>
            </a:r>
            <a:endParaRPr sz="1600"/>
          </a:p>
          <a:p>
            <a:pPr indent="0" lvl="0" marL="0" rtl="0" algn="l">
              <a:lnSpc>
                <a:spcPct val="120000"/>
              </a:lnSpc>
              <a:spcBef>
                <a:spcPts val="0"/>
              </a:spcBef>
              <a:spcAft>
                <a:spcPts val="0"/>
              </a:spcAft>
              <a:buNone/>
            </a:pPr>
            <a:r>
              <a:t/>
            </a:r>
            <a:endParaRPr sz="1600"/>
          </a:p>
          <a:p>
            <a:pPr indent="0" lvl="0" marL="0" rtl="0" algn="l">
              <a:lnSpc>
                <a:spcPct val="120000"/>
              </a:lnSpc>
              <a:spcBef>
                <a:spcPts val="0"/>
              </a:spcBef>
              <a:spcAft>
                <a:spcPts val="0"/>
              </a:spcAft>
              <a:buNone/>
            </a:pPr>
            <a:r>
              <a:t/>
            </a:r>
            <a:endParaRPr sz="1600"/>
          </a:p>
          <a:p>
            <a:pPr indent="0" lvl="0" marL="0" rtl="0" algn="l">
              <a:lnSpc>
                <a:spcPct val="120000"/>
              </a:lnSpc>
              <a:spcBef>
                <a:spcPts val="0"/>
              </a:spcBef>
              <a:spcAft>
                <a:spcPts val="0"/>
              </a:spcAft>
              <a:buClr>
                <a:schemeClr val="dk1"/>
              </a:buClr>
              <a:buSzPts val="1100"/>
              <a:buFont typeface="Arial"/>
              <a:buNone/>
            </a:pPr>
            <a:r>
              <a:t/>
            </a:r>
            <a:endParaRPr/>
          </a:p>
          <a:p>
            <a:pPr indent="0" lvl="0" marL="0" rtl="0" algn="ctr">
              <a:spcBef>
                <a:spcPts val="0"/>
              </a:spcBef>
              <a:spcAft>
                <a:spcPts val="0"/>
              </a:spcAft>
              <a:buClr>
                <a:srgbClr val="000000"/>
              </a:buClr>
              <a:buSzPts val="1400"/>
              <a:buFont typeface="Arial"/>
              <a:buNone/>
            </a:pPr>
            <a:r>
              <a:t/>
            </a:r>
            <a:endParaRPr>
              <a:latin typeface="Roboto"/>
              <a:ea typeface="Roboto"/>
              <a:cs typeface="Roboto"/>
              <a:sym typeface="Roboto"/>
            </a:endParaRPr>
          </a:p>
          <a:p>
            <a:pPr indent="0" lvl="0" marL="0" rtl="0" algn="l">
              <a:lnSpc>
                <a:spcPct val="120000"/>
              </a:lnSpc>
              <a:spcBef>
                <a:spcPts val="0"/>
              </a:spcBef>
              <a:spcAft>
                <a:spcPts val="0"/>
              </a:spcAft>
              <a:buNone/>
            </a:pPr>
            <a:r>
              <a:t/>
            </a:r>
            <a:endParaRPr sz="2200"/>
          </a:p>
        </p:txBody>
      </p:sp>
      <p:pic>
        <p:nvPicPr>
          <p:cNvPr id="310" name="Google Shape;310;p45"/>
          <p:cNvPicPr preferRelativeResize="0"/>
          <p:nvPr/>
        </p:nvPicPr>
        <p:blipFill>
          <a:blip r:embed="rId3">
            <a:alphaModFix/>
          </a:blip>
          <a:stretch>
            <a:fillRect/>
          </a:stretch>
        </p:blipFill>
        <p:spPr>
          <a:xfrm>
            <a:off x="4154613" y="864641"/>
            <a:ext cx="2885425" cy="440308"/>
          </a:xfrm>
          <a:prstGeom prst="rect">
            <a:avLst/>
          </a:prstGeom>
          <a:noFill/>
          <a:ln>
            <a:noFill/>
          </a:ln>
        </p:spPr>
      </p:pic>
      <p:pic>
        <p:nvPicPr>
          <p:cNvPr id="311" name="Google Shape;311;p45"/>
          <p:cNvPicPr preferRelativeResize="0"/>
          <p:nvPr/>
        </p:nvPicPr>
        <p:blipFill>
          <a:blip r:embed="rId4">
            <a:alphaModFix/>
          </a:blip>
          <a:stretch>
            <a:fillRect/>
          </a:stretch>
        </p:blipFill>
        <p:spPr>
          <a:xfrm>
            <a:off x="7501725" y="690750"/>
            <a:ext cx="1623500" cy="695600"/>
          </a:xfrm>
          <a:prstGeom prst="rect">
            <a:avLst/>
          </a:prstGeom>
          <a:noFill/>
          <a:ln>
            <a:noFill/>
          </a:ln>
        </p:spPr>
      </p:pic>
      <p:sp>
        <p:nvSpPr>
          <p:cNvPr id="312" name="Google Shape;312;p45"/>
          <p:cNvSpPr/>
          <p:nvPr/>
        </p:nvSpPr>
        <p:spPr>
          <a:xfrm>
            <a:off x="131850" y="136450"/>
            <a:ext cx="6831900" cy="402300"/>
          </a:xfrm>
          <a:prstGeom prst="rect">
            <a:avLst/>
          </a:prstGeom>
          <a:solidFill>
            <a:srgbClr val="3366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2300">
                <a:solidFill>
                  <a:srgbClr val="FFFFFF"/>
                </a:solidFill>
                <a:latin typeface="Roboto"/>
                <a:ea typeface="Roboto"/>
                <a:cs typeface="Roboto"/>
                <a:sym typeface="Roboto"/>
              </a:rPr>
              <a:t>Regression and the Bias-Variance Tradeoff</a:t>
            </a:r>
            <a:endParaRPr b="0" i="0" sz="2300" u="none" cap="none" strike="noStrike">
              <a:solidFill>
                <a:srgbClr val="FFFFFF"/>
              </a:solidFill>
              <a:latin typeface="Roboto"/>
              <a:ea typeface="Roboto"/>
              <a:cs typeface="Roboto"/>
              <a:sym typeface="Roboto"/>
            </a:endParaRPr>
          </a:p>
        </p:txBody>
      </p:sp>
      <p:sp>
        <p:nvSpPr>
          <p:cNvPr id="313" name="Google Shape;313;p45"/>
          <p:cNvSpPr txBox="1"/>
          <p:nvPr/>
        </p:nvSpPr>
        <p:spPr>
          <a:xfrm>
            <a:off x="2413350" y="869250"/>
            <a:ext cx="1825200" cy="43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lang="en" sz="1600">
                <a:solidFill>
                  <a:srgbClr val="666666"/>
                </a:solidFill>
              </a:rPr>
              <a:t>, minimizing RSS:  </a:t>
            </a:r>
            <a:endParaRPr/>
          </a:p>
        </p:txBody>
      </p:sp>
      <p:sp>
        <p:nvSpPr>
          <p:cNvPr id="314" name="Google Shape;314;p45"/>
          <p:cNvSpPr txBox="1"/>
          <p:nvPr/>
        </p:nvSpPr>
        <p:spPr>
          <a:xfrm>
            <a:off x="6963825" y="869250"/>
            <a:ext cx="516000" cy="43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None/>
            </a:pPr>
            <a:r>
              <a:rPr lang="en" sz="1600">
                <a:solidFill>
                  <a:srgbClr val="666666"/>
                </a:solidFill>
              </a:rPr>
              <a:t>, or  </a:t>
            </a:r>
            <a:endParaRPr/>
          </a:p>
        </p:txBody>
      </p:sp>
      <p:sp>
        <p:nvSpPr>
          <p:cNvPr id="315" name="Google Shape;315;p45"/>
          <p:cNvSpPr txBox="1"/>
          <p:nvPr/>
        </p:nvSpPr>
        <p:spPr>
          <a:xfrm>
            <a:off x="196575" y="3935000"/>
            <a:ext cx="87441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Translation: To predict house prices, use known data points to approximate a function that generalizes to new houses.</a:t>
            </a:r>
            <a:endParaRPr sz="1800"/>
          </a:p>
        </p:txBody>
      </p:sp>
      <p:pic>
        <p:nvPicPr>
          <p:cNvPr id="316" name="Google Shape;316;p45">
            <a:hlinkClick r:id="rId5"/>
          </p:cNvPr>
          <p:cNvPicPr preferRelativeResize="0"/>
          <p:nvPr/>
        </p:nvPicPr>
        <p:blipFill>
          <a:blip r:embed="rId6">
            <a:alphaModFix/>
          </a:blip>
          <a:stretch>
            <a:fillRect/>
          </a:stretch>
        </p:blipFill>
        <p:spPr>
          <a:xfrm>
            <a:off x="1163438" y="1627400"/>
            <a:ext cx="6810375" cy="205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167100" y="217575"/>
            <a:ext cx="8708100" cy="6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Outcomes: From linear to logistic regression</a:t>
            </a:r>
            <a:endParaRPr/>
          </a:p>
        </p:txBody>
      </p:sp>
      <p:pic>
        <p:nvPicPr>
          <p:cNvPr id="322" name="Google Shape;322;p46"/>
          <p:cNvPicPr preferRelativeResize="0"/>
          <p:nvPr/>
        </p:nvPicPr>
        <p:blipFill>
          <a:blip r:embed="rId3">
            <a:alphaModFix/>
          </a:blip>
          <a:stretch>
            <a:fillRect/>
          </a:stretch>
        </p:blipFill>
        <p:spPr>
          <a:xfrm>
            <a:off x="4467225" y="897075"/>
            <a:ext cx="4524375" cy="2209800"/>
          </a:xfrm>
          <a:prstGeom prst="rect">
            <a:avLst/>
          </a:prstGeom>
          <a:noFill/>
          <a:ln>
            <a:noFill/>
          </a:ln>
        </p:spPr>
      </p:pic>
      <p:pic>
        <p:nvPicPr>
          <p:cNvPr id="323" name="Google Shape;323;p46"/>
          <p:cNvPicPr preferRelativeResize="0"/>
          <p:nvPr/>
        </p:nvPicPr>
        <p:blipFill>
          <a:blip r:embed="rId4">
            <a:alphaModFix/>
          </a:blip>
          <a:stretch>
            <a:fillRect/>
          </a:stretch>
        </p:blipFill>
        <p:spPr>
          <a:xfrm>
            <a:off x="4866175" y="4134500"/>
            <a:ext cx="3848100" cy="390525"/>
          </a:xfrm>
          <a:prstGeom prst="rect">
            <a:avLst/>
          </a:prstGeom>
          <a:noFill/>
          <a:ln>
            <a:noFill/>
          </a:ln>
        </p:spPr>
      </p:pic>
      <p:sp>
        <p:nvSpPr>
          <p:cNvPr id="324" name="Google Shape;324;p46"/>
          <p:cNvSpPr txBox="1"/>
          <p:nvPr/>
        </p:nvSpPr>
        <p:spPr>
          <a:xfrm>
            <a:off x="162250" y="1224800"/>
            <a:ext cx="3271500" cy="3465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lang="en" sz="2000">
                <a:latin typeface="Roboto"/>
                <a:ea typeface="Roboto"/>
                <a:cs typeface="Roboto"/>
                <a:sym typeface="Roboto"/>
              </a:rPr>
              <a:t>Binary </a:t>
            </a:r>
            <a:r>
              <a:rPr lang="en" sz="2000">
                <a:latin typeface="Roboto"/>
                <a:ea typeface="Roboto"/>
                <a:cs typeface="Roboto"/>
                <a:sym typeface="Roboto"/>
              </a:rPr>
              <a:t>classification</a:t>
            </a:r>
            <a:r>
              <a:rPr lang="en" sz="2000">
                <a:latin typeface="Roboto"/>
                <a:ea typeface="Roboto"/>
                <a:cs typeface="Roboto"/>
                <a:sym typeface="Roboto"/>
              </a:rPr>
              <a:t> requires predictions that are, well, binary</a:t>
            </a:r>
            <a:endParaRPr sz="2000">
              <a:latin typeface="Roboto"/>
              <a:ea typeface="Roboto"/>
              <a:cs typeface="Roboto"/>
              <a:sym typeface="Roboto"/>
            </a:endParaRPr>
          </a:p>
          <a:p>
            <a:pPr indent="0" lvl="0" marL="457200" rtl="0" algn="l">
              <a:spcBef>
                <a:spcPts val="0"/>
              </a:spcBef>
              <a:spcAft>
                <a:spcPts val="0"/>
              </a:spcAft>
              <a:buNone/>
            </a:pPr>
            <a:r>
              <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Logistic function condenses continuous variables into a range from 0 to 1</a:t>
            </a:r>
            <a:br>
              <a:rPr lang="en" sz="2000">
                <a:latin typeface="Roboto"/>
                <a:ea typeface="Roboto"/>
                <a:cs typeface="Roboto"/>
                <a:sym typeface="Roboto"/>
              </a:rPr>
            </a:b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The features are in the </a:t>
            </a:r>
            <a:r>
              <a:rPr lang="en" sz="2000">
                <a:latin typeface="Roboto"/>
                <a:ea typeface="Roboto"/>
                <a:cs typeface="Roboto"/>
                <a:sym typeface="Roboto"/>
              </a:rPr>
              <a:t>exponentiation</a:t>
            </a:r>
            <a:endParaRPr sz="2000">
              <a:latin typeface="Roboto"/>
              <a:ea typeface="Roboto"/>
              <a:cs typeface="Roboto"/>
              <a:sym typeface="Roboto"/>
            </a:endParaRPr>
          </a:p>
        </p:txBody>
      </p:sp>
      <p:cxnSp>
        <p:nvCxnSpPr>
          <p:cNvPr id="325" name="Google Shape;325;p46"/>
          <p:cNvCxnSpPr/>
          <p:nvPr/>
        </p:nvCxnSpPr>
        <p:spPr>
          <a:xfrm flipH="1" rot="10800000">
            <a:off x="2683700" y="1799375"/>
            <a:ext cx="1992300" cy="85950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46"/>
          <p:cNvCxnSpPr/>
          <p:nvPr/>
        </p:nvCxnSpPr>
        <p:spPr>
          <a:xfrm>
            <a:off x="6043250" y="1786450"/>
            <a:ext cx="1289100" cy="2578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167100" y="369975"/>
            <a:ext cx="66141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this have to do with GenAI?</a:t>
            </a:r>
            <a:endParaRPr/>
          </a:p>
        </p:txBody>
      </p:sp>
      <p:sp>
        <p:nvSpPr>
          <p:cNvPr id="332" name="Google Shape;332;p47"/>
          <p:cNvSpPr txBox="1"/>
          <p:nvPr/>
        </p:nvSpPr>
        <p:spPr>
          <a:xfrm>
            <a:off x="390850" y="1148600"/>
            <a:ext cx="3987000" cy="3555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oboto"/>
              <a:buChar char="●"/>
            </a:pPr>
            <a:r>
              <a:rPr i="1" lang="en" sz="1700">
                <a:latin typeface="Roboto"/>
                <a:ea typeface="Roboto"/>
                <a:cs typeface="Roboto"/>
                <a:sym typeface="Roboto"/>
              </a:rPr>
              <a:t>All</a:t>
            </a:r>
            <a:r>
              <a:rPr lang="en" sz="1700">
                <a:latin typeface="Roboto"/>
                <a:ea typeface="Roboto"/>
                <a:cs typeface="Roboto"/>
                <a:sym typeface="Roboto"/>
              </a:rPr>
              <a:t> models use weights to predict outcomes based on inputs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But, LLMs are not regression models. :-) They are </a:t>
            </a:r>
            <a:r>
              <a:rPr b="1" lang="en" sz="1700">
                <a:latin typeface="Roboto"/>
                <a:ea typeface="Roboto"/>
                <a:cs typeface="Roboto"/>
                <a:sym typeface="Roboto"/>
              </a:rPr>
              <a:t>huge</a:t>
            </a:r>
            <a:r>
              <a:rPr lang="en" sz="1700">
                <a:latin typeface="Roboto"/>
                <a:ea typeface="Roboto"/>
                <a:cs typeface="Roboto"/>
                <a:sym typeface="Roboto"/>
              </a:rPr>
              <a:t> and</a:t>
            </a:r>
            <a:r>
              <a:rPr b="1" lang="en" sz="1700">
                <a:latin typeface="Roboto"/>
                <a:ea typeface="Roboto"/>
                <a:cs typeface="Roboto"/>
                <a:sym typeface="Roboto"/>
              </a:rPr>
              <a:t> very expensive / difficult to train</a:t>
            </a:r>
            <a:r>
              <a:rPr lang="en" sz="1700">
                <a:latin typeface="Roboto"/>
                <a:ea typeface="Roboto"/>
                <a:cs typeface="Roboto"/>
                <a:sym typeface="Roboto"/>
              </a:rPr>
              <a:t>. They have </a:t>
            </a:r>
            <a:r>
              <a:rPr b="1" lang="en" sz="1700">
                <a:latin typeface="Roboto"/>
                <a:ea typeface="Roboto"/>
                <a:cs typeface="Roboto"/>
                <a:sym typeface="Roboto"/>
              </a:rPr>
              <a:t>complex modeling architectures</a:t>
            </a:r>
            <a:r>
              <a:rPr lang="en" sz="1700">
                <a:latin typeface="Roboto"/>
                <a:ea typeface="Roboto"/>
                <a:cs typeface="Roboto"/>
                <a:sym typeface="Roboto"/>
              </a:rPr>
              <a:t>. Model calls are very expensive and may have high latencies.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The general strategy, then, is to adapt it to new tasks… carefully.</a:t>
            </a:r>
            <a:endParaRPr sz="1700">
              <a:latin typeface="Roboto"/>
              <a:ea typeface="Roboto"/>
              <a:cs typeface="Roboto"/>
              <a:sym typeface="Roboto"/>
            </a:endParaRPr>
          </a:p>
        </p:txBody>
      </p:sp>
      <p:pic>
        <p:nvPicPr>
          <p:cNvPr id="333" name="Google Shape;333;p47"/>
          <p:cNvPicPr preferRelativeResize="0"/>
          <p:nvPr/>
        </p:nvPicPr>
        <p:blipFill>
          <a:blip r:embed="rId3">
            <a:alphaModFix/>
          </a:blip>
          <a:stretch>
            <a:fillRect/>
          </a:stretch>
        </p:blipFill>
        <p:spPr>
          <a:xfrm>
            <a:off x="4445850" y="1679813"/>
            <a:ext cx="4461350" cy="24934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167100" y="446175"/>
            <a:ext cx="7282500" cy="620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Parameter Efficient Fine Tuning: Soft Prompt Tuning</a:t>
            </a:r>
            <a:endParaRPr sz="2700"/>
          </a:p>
        </p:txBody>
      </p:sp>
      <p:sp>
        <p:nvSpPr>
          <p:cNvPr id="339" name="Google Shape;339;p48"/>
          <p:cNvSpPr txBox="1"/>
          <p:nvPr/>
        </p:nvSpPr>
        <p:spPr>
          <a:xfrm>
            <a:off x="0" y="990600"/>
            <a:ext cx="40359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rgbClr val="000000"/>
              </a:buClr>
              <a:buSzPts val="1600"/>
              <a:buFont typeface="Roboto"/>
              <a:buChar char="●"/>
            </a:pPr>
            <a:r>
              <a:rPr lang="en" sz="1600">
                <a:latin typeface="Roboto"/>
                <a:ea typeface="Roboto"/>
                <a:cs typeface="Roboto"/>
                <a:sym typeface="Roboto"/>
              </a:rPr>
              <a:t>“Parameter efficient tuning” (PET) involves smaller-scale changes than full fine-tuning</a:t>
            </a:r>
            <a:br>
              <a:rPr lang="en" sz="1600">
                <a:latin typeface="Roboto"/>
                <a:ea typeface="Roboto"/>
                <a:cs typeface="Roboto"/>
                <a:sym typeface="Roboto"/>
              </a:rPr>
            </a:br>
            <a:endParaRPr sz="1600">
              <a:latin typeface="Roboto"/>
              <a:ea typeface="Roboto"/>
              <a:cs typeface="Roboto"/>
              <a:sym typeface="Roboto"/>
            </a:endParaRPr>
          </a:p>
          <a:p>
            <a:pPr indent="-330200" lvl="0" marL="457200" rtl="0" algn="l">
              <a:spcBef>
                <a:spcPts val="0"/>
              </a:spcBef>
              <a:spcAft>
                <a:spcPts val="0"/>
              </a:spcAft>
              <a:buClr>
                <a:srgbClr val="000000"/>
              </a:buClr>
              <a:buSzPts val="1600"/>
              <a:buFont typeface="Roboto"/>
              <a:buChar char="●"/>
            </a:pPr>
            <a:r>
              <a:rPr lang="en" sz="1600">
                <a:latin typeface="Roboto"/>
                <a:ea typeface="Roboto"/>
                <a:cs typeface="Roboto"/>
                <a:sym typeface="Roboto"/>
              </a:rPr>
              <a:t>Soft Prompt Tuning (SPT) can be thought of as a way to “rewrite” your hard prompt to optimize the LLM’s performance for a specific desired output</a:t>
            </a:r>
            <a:br>
              <a:rPr lang="en" sz="1600">
                <a:latin typeface="Roboto"/>
                <a:ea typeface="Roboto"/>
                <a:cs typeface="Roboto"/>
                <a:sym typeface="Roboto"/>
              </a:rPr>
            </a:br>
            <a:endParaRPr sz="1600">
              <a:latin typeface="Roboto"/>
              <a:ea typeface="Roboto"/>
              <a:cs typeface="Roboto"/>
              <a:sym typeface="Roboto"/>
            </a:endParaRPr>
          </a:p>
          <a:p>
            <a:pPr indent="-330200" lvl="0" marL="457200" rtl="0" algn="l">
              <a:spcBef>
                <a:spcPts val="0"/>
              </a:spcBef>
              <a:spcAft>
                <a:spcPts val="0"/>
              </a:spcAft>
              <a:buClr>
                <a:srgbClr val="000000"/>
              </a:buClr>
              <a:buSzPts val="1600"/>
              <a:buFont typeface="Roboto"/>
              <a:buChar char="●"/>
            </a:pPr>
            <a:r>
              <a:rPr lang="en" sz="1600">
                <a:latin typeface="Roboto"/>
                <a:ea typeface="Roboto"/>
                <a:cs typeface="Roboto"/>
                <a:sym typeface="Roboto"/>
              </a:rPr>
              <a:t>SPT is an attractive “Goldilocks solution” approach that is a good option after trying some of the prompt design tips we described last session.</a:t>
            </a:r>
            <a:endParaRPr sz="1600">
              <a:latin typeface="Roboto"/>
              <a:ea typeface="Roboto"/>
              <a:cs typeface="Roboto"/>
              <a:sym typeface="Roboto"/>
            </a:endParaRPr>
          </a:p>
        </p:txBody>
      </p:sp>
      <p:pic>
        <p:nvPicPr>
          <p:cNvPr id="340" name="Google Shape;340;p48"/>
          <p:cNvPicPr preferRelativeResize="0"/>
          <p:nvPr/>
        </p:nvPicPr>
        <p:blipFill>
          <a:blip r:embed="rId3">
            <a:alphaModFix/>
          </a:blip>
          <a:stretch>
            <a:fillRect/>
          </a:stretch>
        </p:blipFill>
        <p:spPr>
          <a:xfrm>
            <a:off x="4112000" y="1343713"/>
            <a:ext cx="4931701" cy="2774082"/>
          </a:xfrm>
          <a:prstGeom prst="rect">
            <a:avLst/>
          </a:prstGeom>
          <a:noFill/>
          <a:ln>
            <a:noFill/>
          </a:ln>
        </p:spPr>
      </p:pic>
      <p:sp>
        <p:nvSpPr>
          <p:cNvPr id="341" name="Google Shape;341;p48"/>
          <p:cNvSpPr txBox="1"/>
          <p:nvPr/>
        </p:nvSpPr>
        <p:spPr>
          <a:xfrm>
            <a:off x="4035800" y="4160100"/>
            <a:ext cx="50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Guiding Frozen Language Models with Learned Soft Prompts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9"/>
          <p:cNvPicPr preferRelativeResize="0"/>
          <p:nvPr/>
        </p:nvPicPr>
        <p:blipFill>
          <a:blip r:embed="rId3">
            <a:alphaModFix/>
          </a:blip>
          <a:stretch>
            <a:fillRect/>
          </a:stretch>
        </p:blipFill>
        <p:spPr>
          <a:xfrm>
            <a:off x="6550325" y="663447"/>
            <a:ext cx="2495700" cy="3505378"/>
          </a:xfrm>
          <a:prstGeom prst="rect">
            <a:avLst/>
          </a:prstGeom>
          <a:noFill/>
          <a:ln>
            <a:noFill/>
          </a:ln>
        </p:spPr>
      </p:pic>
      <p:sp>
        <p:nvSpPr>
          <p:cNvPr id="347" name="Google Shape;347;p49"/>
          <p:cNvSpPr txBox="1"/>
          <p:nvPr>
            <p:ph type="title"/>
          </p:nvPr>
        </p:nvSpPr>
        <p:spPr>
          <a:xfrm>
            <a:off x="167100" y="354550"/>
            <a:ext cx="6614100" cy="6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a:t>
            </a:r>
            <a:r>
              <a:rPr lang="en" sz="2700">
                <a:latin typeface="Roboto"/>
                <a:ea typeface="Roboto"/>
                <a:cs typeface="Roboto"/>
                <a:sym typeface="Roboto"/>
              </a:rPr>
              <a:t>Full</a:t>
            </a:r>
            <a:r>
              <a:rPr lang="en" sz="2700"/>
              <a:t>”</a:t>
            </a:r>
            <a:r>
              <a:rPr lang="en" sz="2700">
                <a:latin typeface="Roboto"/>
                <a:ea typeface="Roboto"/>
                <a:cs typeface="Roboto"/>
                <a:sym typeface="Roboto"/>
              </a:rPr>
              <a:t> Fine Tuning</a:t>
            </a:r>
            <a:endParaRPr sz="2700"/>
          </a:p>
        </p:txBody>
      </p:sp>
      <p:sp>
        <p:nvSpPr>
          <p:cNvPr id="348" name="Google Shape;348;p49"/>
          <p:cNvSpPr txBox="1"/>
          <p:nvPr/>
        </p:nvSpPr>
        <p:spPr>
          <a:xfrm>
            <a:off x="254600" y="897025"/>
            <a:ext cx="5818200" cy="3801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1000"/>
              </a:spcBef>
              <a:spcAft>
                <a:spcPts val="0"/>
              </a:spcAft>
              <a:buSzPts val="1800"/>
              <a:buFont typeface="Roboto"/>
              <a:buChar char="●"/>
            </a:pPr>
            <a:r>
              <a:rPr lang="en" sz="1800">
                <a:latin typeface="Roboto"/>
                <a:ea typeface="Roboto"/>
                <a:cs typeface="Roboto"/>
                <a:sym typeface="Roboto"/>
              </a:rPr>
              <a:t>Not just “generative”, LLMs are “pre-trained” on giant datasets. That gets you the “G” and the “P” in GPT!</a:t>
            </a:r>
            <a:br>
              <a:rPr lang="en" sz="1800">
                <a:latin typeface="Roboto"/>
                <a:ea typeface="Roboto"/>
                <a:cs typeface="Roboto"/>
                <a:sym typeface="Roboto"/>
              </a:rPr>
            </a:b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“Fine tuning” aims to freeze the general parts of the model / change the parts that have to with a specific task by introducing task-specific data points.</a:t>
            </a:r>
            <a:br>
              <a:rPr lang="en" sz="1800">
                <a:latin typeface="Roboto"/>
                <a:ea typeface="Roboto"/>
                <a:cs typeface="Roboto"/>
                <a:sym typeface="Roboto"/>
              </a:rPr>
            </a:br>
            <a:endParaRPr sz="1800">
              <a:latin typeface="Roboto"/>
              <a:ea typeface="Roboto"/>
              <a:cs typeface="Roboto"/>
              <a:sym typeface="Roboto"/>
            </a:endParaRPr>
          </a:p>
          <a:p>
            <a:pPr indent="-342900" lvl="0" marL="457200" marR="0" rtl="0" algn="l">
              <a:lnSpc>
                <a:spcPct val="100000"/>
              </a:lnSpc>
              <a:spcBef>
                <a:spcPts val="0"/>
              </a:spcBef>
              <a:spcAft>
                <a:spcPts val="0"/>
              </a:spcAft>
              <a:buSzPts val="1800"/>
              <a:buFont typeface="Roboto"/>
              <a:buChar char="●"/>
            </a:pPr>
            <a:r>
              <a:rPr lang="en" sz="1800">
                <a:latin typeface="Roboto"/>
                <a:ea typeface="Roboto"/>
                <a:cs typeface="Roboto"/>
                <a:sym typeface="Roboto"/>
              </a:rPr>
              <a:t>W</a:t>
            </a:r>
            <a:r>
              <a:rPr lang="en" sz="1800">
                <a:latin typeface="Roboto"/>
                <a:ea typeface="Roboto"/>
                <a:cs typeface="Roboto"/>
                <a:sym typeface="Roboto"/>
              </a:rPr>
              <a:t>hen use cases involve big money</a:t>
            </a:r>
            <a:r>
              <a:rPr lang="en" sz="1800">
                <a:latin typeface="Roboto"/>
                <a:ea typeface="Roboto"/>
                <a:cs typeface="Roboto"/>
                <a:sym typeface="Roboto"/>
              </a:rPr>
              <a:t>, further tuning the pre-trained model to improve its performance may be warranted.</a:t>
            </a:r>
            <a:endParaRPr sz="1800">
              <a:latin typeface="Roboto"/>
              <a:ea typeface="Roboto"/>
              <a:cs typeface="Roboto"/>
              <a:sym typeface="Roboto"/>
            </a:endParaRPr>
          </a:p>
        </p:txBody>
      </p:sp>
      <p:sp>
        <p:nvSpPr>
          <p:cNvPr id="349" name="Google Shape;349;p49"/>
          <p:cNvSpPr txBox="1"/>
          <p:nvPr/>
        </p:nvSpPr>
        <p:spPr>
          <a:xfrm>
            <a:off x="6389775" y="4265275"/>
            <a:ext cx="2495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4"/>
              </a:rPr>
              <a:t>Attention is All You Need</a:t>
            </a:r>
            <a:endParaRPr sz="16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109650" y="354550"/>
            <a:ext cx="89364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30"/>
              <a:t>“Retrieval-Augmented Generation” or RAG</a:t>
            </a:r>
            <a:endParaRPr sz="2430"/>
          </a:p>
        </p:txBody>
      </p:sp>
      <p:sp>
        <p:nvSpPr>
          <p:cNvPr id="355" name="Google Shape;355;p50"/>
          <p:cNvSpPr txBox="1"/>
          <p:nvPr/>
        </p:nvSpPr>
        <p:spPr>
          <a:xfrm>
            <a:off x="2238750" y="4337625"/>
            <a:ext cx="4678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3"/>
              </a:rPr>
              <a:t>What is RAG (Retrieval-Augmented Generation)?</a:t>
            </a:r>
            <a:endParaRPr sz="1600">
              <a:solidFill>
                <a:schemeClr val="dk2"/>
              </a:solidFill>
            </a:endParaRPr>
          </a:p>
        </p:txBody>
      </p:sp>
      <p:pic>
        <p:nvPicPr>
          <p:cNvPr id="356" name="Google Shape;356;p50"/>
          <p:cNvPicPr preferRelativeResize="0"/>
          <p:nvPr/>
        </p:nvPicPr>
        <p:blipFill>
          <a:blip r:embed="rId4">
            <a:alphaModFix/>
          </a:blip>
          <a:stretch>
            <a:fillRect/>
          </a:stretch>
        </p:blipFill>
        <p:spPr>
          <a:xfrm>
            <a:off x="1918177" y="996099"/>
            <a:ext cx="5518324" cy="3269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109650" y="278350"/>
            <a:ext cx="8936400" cy="5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30"/>
              <a:t>Implementing one of these gets very complex very quickly!</a:t>
            </a:r>
            <a:endParaRPr sz="2430"/>
          </a:p>
        </p:txBody>
      </p:sp>
      <p:pic>
        <p:nvPicPr>
          <p:cNvPr id="362" name="Google Shape;362;p51"/>
          <p:cNvPicPr preferRelativeResize="0"/>
          <p:nvPr/>
        </p:nvPicPr>
        <p:blipFill>
          <a:blip r:embed="rId3">
            <a:alphaModFix/>
          </a:blip>
          <a:stretch>
            <a:fillRect/>
          </a:stretch>
        </p:blipFill>
        <p:spPr>
          <a:xfrm>
            <a:off x="2161149" y="843550"/>
            <a:ext cx="4690053" cy="3370976"/>
          </a:xfrm>
          <a:prstGeom prst="rect">
            <a:avLst/>
          </a:prstGeom>
          <a:noFill/>
          <a:ln>
            <a:noFill/>
          </a:ln>
        </p:spPr>
      </p:pic>
      <p:sp>
        <p:nvSpPr>
          <p:cNvPr id="363" name="Google Shape;363;p51"/>
          <p:cNvSpPr txBox="1"/>
          <p:nvPr/>
        </p:nvSpPr>
        <p:spPr>
          <a:xfrm>
            <a:off x="1373525" y="4254425"/>
            <a:ext cx="61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Retrieval-Augmented Generation for Large Language Models: A Survey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167100" y="446175"/>
            <a:ext cx="6614100" cy="6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A final </a:t>
            </a:r>
            <a:r>
              <a:rPr i="1" lang="en" sz="2700"/>
              <a:t>very important </a:t>
            </a:r>
            <a:r>
              <a:rPr lang="en" sz="2700"/>
              <a:t>consideration</a:t>
            </a:r>
            <a:r>
              <a:rPr lang="en" sz="2700"/>
              <a:t>!</a:t>
            </a:r>
            <a:endParaRPr sz="2700"/>
          </a:p>
        </p:txBody>
      </p:sp>
      <p:sp>
        <p:nvSpPr>
          <p:cNvPr id="369" name="Google Shape;369;p52"/>
          <p:cNvSpPr txBox="1"/>
          <p:nvPr/>
        </p:nvSpPr>
        <p:spPr>
          <a:xfrm>
            <a:off x="432900" y="1016175"/>
            <a:ext cx="8128800" cy="36687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1000"/>
              </a:spcBef>
              <a:spcAft>
                <a:spcPts val="0"/>
              </a:spcAft>
              <a:buSzPts val="1700"/>
              <a:buFont typeface="Roboto"/>
              <a:buChar char="●"/>
            </a:pPr>
            <a:r>
              <a:rPr lang="en" sz="1900">
                <a:latin typeface="Roboto"/>
                <a:ea typeface="Roboto"/>
                <a:cs typeface="Roboto"/>
                <a:sym typeface="Roboto"/>
              </a:rPr>
              <a:t>LLMs are typically used in service of a </a:t>
            </a:r>
            <a:r>
              <a:rPr i="1" lang="en" sz="1900">
                <a:latin typeface="Roboto"/>
                <a:ea typeface="Roboto"/>
                <a:cs typeface="Roboto"/>
                <a:sym typeface="Roboto"/>
              </a:rPr>
              <a:t>product</a:t>
            </a:r>
            <a:br>
              <a:rPr lang="en" sz="1900">
                <a:latin typeface="Roboto"/>
                <a:ea typeface="Roboto"/>
                <a:cs typeface="Roboto"/>
                <a:sym typeface="Roboto"/>
              </a:rPr>
            </a:br>
            <a:endParaRPr sz="19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900">
                <a:latin typeface="Roboto"/>
                <a:ea typeface="Roboto"/>
                <a:cs typeface="Roboto"/>
                <a:sym typeface="Roboto"/>
              </a:rPr>
              <a:t>That product’s requirements may include constraints other than accuracy that guide implementation</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For example, even if the LLM is amazing and perfect, if it takes 5 minutes to generate language for a </a:t>
            </a:r>
            <a:r>
              <a:rPr lang="en" sz="1900">
                <a:latin typeface="Roboto"/>
                <a:ea typeface="Roboto"/>
                <a:cs typeface="Roboto"/>
                <a:sym typeface="Roboto"/>
              </a:rPr>
              <a:t>product</a:t>
            </a:r>
            <a:r>
              <a:rPr lang="en" sz="1900">
                <a:latin typeface="Roboto"/>
                <a:ea typeface="Roboto"/>
                <a:cs typeface="Roboto"/>
                <a:sym typeface="Roboto"/>
              </a:rPr>
              <a:t> where users expect near real-time feedback, it’s not useful</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A good compromise is to use lightweight models whenever possible and reserve expensive, slow models for very specific circumstances</a:t>
            </a:r>
            <a:endParaRPr sz="19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167100" y="446175"/>
            <a:ext cx="8394600" cy="64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Developing a Binary Classifier</a:t>
            </a:r>
            <a:endParaRPr sz="2700"/>
          </a:p>
        </p:txBody>
      </p:sp>
      <p:sp>
        <p:nvSpPr>
          <p:cNvPr id="375" name="Google Shape;375;p53"/>
          <p:cNvSpPr txBox="1"/>
          <p:nvPr/>
        </p:nvSpPr>
        <p:spPr>
          <a:xfrm>
            <a:off x="432900" y="1016175"/>
            <a:ext cx="8128800" cy="3668700"/>
          </a:xfrm>
          <a:prstGeom prst="rect">
            <a:avLst/>
          </a:prstGeom>
          <a:noFill/>
          <a:ln>
            <a:noFill/>
          </a:ln>
        </p:spPr>
        <p:txBody>
          <a:bodyPr anchorCtr="0" anchor="t" bIns="91425" lIns="91425" spcFirstLastPara="1" rIns="91425" wrap="square" tIns="91425">
            <a:noAutofit/>
          </a:bodyPr>
          <a:lstStyle/>
          <a:p>
            <a:pPr indent="-349250" lvl="0" marL="457200" rtl="0" algn="l">
              <a:spcBef>
                <a:spcPts val="1000"/>
              </a:spcBef>
              <a:spcAft>
                <a:spcPts val="0"/>
              </a:spcAft>
              <a:buClr>
                <a:schemeClr val="dk2"/>
              </a:buClr>
              <a:buSzPts val="1900"/>
              <a:buFont typeface="Roboto"/>
              <a:buChar char="●"/>
            </a:pPr>
            <a:r>
              <a:rPr lang="en" sz="1900">
                <a:solidFill>
                  <a:schemeClr val="dk2"/>
                </a:solidFill>
                <a:latin typeface="Roboto"/>
                <a:ea typeface="Roboto"/>
                <a:cs typeface="Roboto"/>
                <a:sym typeface="Roboto"/>
              </a:rPr>
              <a:t>Understanding the use case</a:t>
            </a:r>
            <a:br>
              <a:rPr lang="en" sz="1900">
                <a:solidFill>
                  <a:schemeClr val="dk2"/>
                </a:solidFill>
                <a:latin typeface="Roboto"/>
                <a:ea typeface="Roboto"/>
                <a:cs typeface="Roboto"/>
                <a:sym typeface="Roboto"/>
              </a:rPr>
            </a:br>
            <a:endParaRPr sz="1900">
              <a:solidFill>
                <a:schemeClr val="dk2"/>
              </a:solidFill>
              <a:latin typeface="Roboto"/>
              <a:ea typeface="Roboto"/>
              <a:cs typeface="Roboto"/>
              <a:sym typeface="Roboto"/>
            </a:endParaRPr>
          </a:p>
          <a:p>
            <a:pPr indent="-349250" lvl="0" marL="457200" rtl="0" algn="l">
              <a:spcBef>
                <a:spcPts val="0"/>
              </a:spcBef>
              <a:spcAft>
                <a:spcPts val="0"/>
              </a:spcAft>
              <a:buClr>
                <a:schemeClr val="dk2"/>
              </a:buClr>
              <a:buSzPts val="1900"/>
              <a:buFont typeface="Roboto"/>
              <a:buChar char="●"/>
            </a:pPr>
            <a:r>
              <a:rPr lang="en" sz="1900">
                <a:solidFill>
                  <a:schemeClr val="dk2"/>
                </a:solidFill>
                <a:latin typeface="Roboto"/>
                <a:ea typeface="Roboto"/>
                <a:cs typeface="Roboto"/>
                <a:sym typeface="Roboto"/>
              </a:rPr>
              <a:t>Getting </a:t>
            </a:r>
            <a:r>
              <a:rPr i="1" lang="en" sz="1900">
                <a:solidFill>
                  <a:schemeClr val="dk2"/>
                </a:solidFill>
                <a:latin typeface="Roboto"/>
                <a:ea typeface="Roboto"/>
                <a:cs typeface="Roboto"/>
                <a:sym typeface="Roboto"/>
              </a:rPr>
              <a:t>very</a:t>
            </a:r>
            <a:r>
              <a:rPr lang="en" sz="1900">
                <a:solidFill>
                  <a:schemeClr val="dk2"/>
                </a:solidFill>
                <a:latin typeface="Roboto"/>
                <a:ea typeface="Roboto"/>
                <a:cs typeface="Roboto"/>
                <a:sym typeface="Roboto"/>
              </a:rPr>
              <a:t> high-quality labeled data</a:t>
            </a:r>
            <a:br>
              <a:rPr lang="en" sz="1900">
                <a:solidFill>
                  <a:schemeClr val="dk2"/>
                </a:solidFill>
                <a:latin typeface="Roboto"/>
                <a:ea typeface="Roboto"/>
                <a:cs typeface="Roboto"/>
                <a:sym typeface="Roboto"/>
              </a:rPr>
            </a:br>
            <a:endParaRPr sz="1900">
              <a:solidFill>
                <a:schemeClr val="dk2"/>
              </a:solidFill>
              <a:latin typeface="Roboto"/>
              <a:ea typeface="Roboto"/>
              <a:cs typeface="Roboto"/>
              <a:sym typeface="Roboto"/>
            </a:endParaRPr>
          </a:p>
          <a:p>
            <a:pPr indent="-349250" lvl="0" marL="457200" rtl="0" algn="l">
              <a:spcBef>
                <a:spcPts val="0"/>
              </a:spcBef>
              <a:spcAft>
                <a:spcPts val="0"/>
              </a:spcAft>
              <a:buClr>
                <a:schemeClr val="dk2"/>
              </a:buClr>
              <a:buSzPts val="1900"/>
              <a:buFont typeface="Roboto"/>
              <a:buChar char="●"/>
            </a:pPr>
            <a:r>
              <a:rPr lang="en" sz="1900">
                <a:solidFill>
                  <a:schemeClr val="dk2"/>
                </a:solidFill>
                <a:latin typeface="Roboto"/>
                <a:ea typeface="Roboto"/>
                <a:cs typeface="Roboto"/>
                <a:sym typeface="Roboto"/>
              </a:rPr>
              <a:t>Prompt development</a:t>
            </a:r>
            <a:br>
              <a:rPr lang="en" sz="1900">
                <a:solidFill>
                  <a:schemeClr val="dk2"/>
                </a:solidFill>
                <a:latin typeface="Roboto"/>
                <a:ea typeface="Roboto"/>
                <a:cs typeface="Roboto"/>
                <a:sym typeface="Roboto"/>
              </a:rPr>
            </a:br>
            <a:endParaRPr sz="1900">
              <a:solidFill>
                <a:schemeClr val="dk2"/>
              </a:solidFill>
              <a:latin typeface="Roboto"/>
              <a:ea typeface="Roboto"/>
              <a:cs typeface="Roboto"/>
              <a:sym typeface="Roboto"/>
            </a:endParaRPr>
          </a:p>
          <a:p>
            <a:pPr indent="-349250" lvl="0" marL="457200" rtl="0" algn="l">
              <a:spcBef>
                <a:spcPts val="0"/>
              </a:spcBef>
              <a:spcAft>
                <a:spcPts val="0"/>
              </a:spcAft>
              <a:buClr>
                <a:schemeClr val="dk2"/>
              </a:buClr>
              <a:buSzPts val="1900"/>
              <a:buFont typeface="Roboto"/>
              <a:buChar char="●"/>
            </a:pPr>
            <a:r>
              <a:rPr lang="en" sz="1900">
                <a:solidFill>
                  <a:schemeClr val="dk2"/>
                </a:solidFill>
                <a:latin typeface="Roboto"/>
                <a:ea typeface="Roboto"/>
                <a:cs typeface="Roboto"/>
                <a:sym typeface="Roboto"/>
              </a:rPr>
              <a:t>Expanded testing</a:t>
            </a:r>
            <a:br>
              <a:rPr lang="en" sz="1900">
                <a:solidFill>
                  <a:schemeClr val="dk2"/>
                </a:solidFill>
                <a:latin typeface="Roboto"/>
                <a:ea typeface="Roboto"/>
                <a:cs typeface="Roboto"/>
                <a:sym typeface="Roboto"/>
              </a:rPr>
            </a:br>
            <a:endParaRPr sz="1900">
              <a:solidFill>
                <a:schemeClr val="dk2"/>
              </a:solidFill>
              <a:latin typeface="Roboto"/>
              <a:ea typeface="Roboto"/>
              <a:cs typeface="Roboto"/>
              <a:sym typeface="Roboto"/>
            </a:endParaRPr>
          </a:p>
          <a:p>
            <a:pPr indent="-349250" lvl="0" marL="457200" rtl="0" algn="l">
              <a:spcBef>
                <a:spcPts val="0"/>
              </a:spcBef>
              <a:spcAft>
                <a:spcPts val="0"/>
              </a:spcAft>
              <a:buClr>
                <a:schemeClr val="dk2"/>
              </a:buClr>
              <a:buSzPts val="1900"/>
              <a:buFont typeface="Roboto"/>
              <a:buChar char="●"/>
            </a:pPr>
            <a:r>
              <a:rPr lang="en" sz="1900">
                <a:solidFill>
                  <a:schemeClr val="dk2"/>
                </a:solidFill>
                <a:latin typeface="Roboto"/>
                <a:ea typeface="Roboto"/>
                <a:cs typeface="Roboto"/>
                <a:sym typeface="Roboto"/>
              </a:rPr>
              <a:t>Productionization</a:t>
            </a:r>
            <a:br>
              <a:rPr lang="en" sz="1900">
                <a:solidFill>
                  <a:schemeClr val="dk2"/>
                </a:solidFill>
                <a:latin typeface="Roboto"/>
                <a:ea typeface="Roboto"/>
                <a:cs typeface="Roboto"/>
                <a:sym typeface="Roboto"/>
              </a:rPr>
            </a:br>
            <a:endParaRPr sz="1900">
              <a:solidFill>
                <a:schemeClr val="dk2"/>
              </a:solidFill>
              <a:latin typeface="Roboto"/>
              <a:ea typeface="Roboto"/>
              <a:cs typeface="Roboto"/>
              <a:sym typeface="Roboto"/>
            </a:endParaRPr>
          </a:p>
          <a:p>
            <a:pPr indent="-349250" lvl="0" marL="457200" rtl="0" algn="l">
              <a:spcBef>
                <a:spcPts val="0"/>
              </a:spcBef>
              <a:spcAft>
                <a:spcPts val="0"/>
              </a:spcAft>
              <a:buClr>
                <a:schemeClr val="dk2"/>
              </a:buClr>
              <a:buSzPts val="1900"/>
              <a:buFont typeface="Roboto"/>
              <a:buChar char="●"/>
            </a:pPr>
            <a:r>
              <a:rPr lang="en" sz="1900">
                <a:solidFill>
                  <a:schemeClr val="dk2"/>
                </a:solidFill>
                <a:latin typeface="Roboto"/>
                <a:ea typeface="Roboto"/>
                <a:cs typeface="Roboto"/>
                <a:sym typeface="Roboto"/>
              </a:rPr>
              <a:t>Monitoring</a:t>
            </a:r>
            <a:endParaRPr sz="19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167100" y="369975"/>
            <a:ext cx="6614100" cy="5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Understanding the use case</a:t>
            </a:r>
            <a:endParaRPr u="sng"/>
          </a:p>
        </p:txBody>
      </p:sp>
      <p:sp>
        <p:nvSpPr>
          <p:cNvPr id="381" name="Google Shape;381;p54"/>
          <p:cNvSpPr txBox="1"/>
          <p:nvPr/>
        </p:nvSpPr>
        <p:spPr>
          <a:xfrm>
            <a:off x="231300" y="892875"/>
            <a:ext cx="4496400" cy="38142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1000"/>
              </a:spcBef>
              <a:spcAft>
                <a:spcPts val="0"/>
              </a:spcAft>
              <a:buSzPts val="1300"/>
              <a:buFont typeface="Roboto"/>
              <a:buChar char="●"/>
            </a:pPr>
            <a:r>
              <a:rPr lang="en" sz="1500">
                <a:latin typeface="Roboto"/>
                <a:ea typeface="Roboto"/>
                <a:cs typeface="Roboto"/>
                <a:sym typeface="Roboto"/>
              </a:rPr>
              <a:t>Sometimes the hardest part of the </a:t>
            </a:r>
            <a:r>
              <a:rPr lang="en" sz="1500">
                <a:latin typeface="Roboto"/>
                <a:ea typeface="Roboto"/>
                <a:cs typeface="Roboto"/>
                <a:sym typeface="Roboto"/>
              </a:rPr>
              <a:t>process</a:t>
            </a:r>
            <a:r>
              <a:rPr lang="en" sz="1500">
                <a:latin typeface="Roboto"/>
                <a:ea typeface="Roboto"/>
                <a:cs typeface="Roboto"/>
                <a:sym typeface="Roboto"/>
              </a:rPr>
              <a:t> is really understanding what the goal is</a:t>
            </a:r>
            <a:br>
              <a:rPr lang="en" sz="1500">
                <a:latin typeface="Roboto"/>
                <a:ea typeface="Roboto"/>
                <a:cs typeface="Roboto"/>
                <a:sym typeface="Roboto"/>
              </a:rPr>
            </a:br>
            <a:endParaRPr sz="1500">
              <a:latin typeface="Roboto"/>
              <a:ea typeface="Roboto"/>
              <a:cs typeface="Roboto"/>
              <a:sym typeface="Roboto"/>
            </a:endParaRPr>
          </a:p>
          <a:p>
            <a:pPr indent="-311150" lvl="0" marL="457200" marR="0" rtl="0" algn="l">
              <a:lnSpc>
                <a:spcPct val="100000"/>
              </a:lnSpc>
              <a:spcBef>
                <a:spcPts val="0"/>
              </a:spcBef>
              <a:spcAft>
                <a:spcPts val="0"/>
              </a:spcAft>
              <a:buSzPts val="1300"/>
              <a:buFont typeface="Roboto"/>
              <a:buChar char="●"/>
            </a:pPr>
            <a:r>
              <a:rPr lang="en" sz="1500">
                <a:latin typeface="Roboto"/>
                <a:ea typeface="Roboto"/>
                <a:cs typeface="Roboto"/>
                <a:sym typeface="Roboto"/>
              </a:rPr>
              <a:t>Is there an existing model that a team is trying to improve on by switching to GenAI? How will the team know if there has been an improvement?</a:t>
            </a:r>
            <a:br>
              <a:rPr lang="en" sz="1500">
                <a:latin typeface="Roboto"/>
                <a:ea typeface="Roboto"/>
                <a:cs typeface="Roboto"/>
                <a:sym typeface="Roboto"/>
              </a:rPr>
            </a:br>
            <a:endParaRPr sz="1500">
              <a:latin typeface="Roboto"/>
              <a:ea typeface="Roboto"/>
              <a:cs typeface="Roboto"/>
              <a:sym typeface="Roboto"/>
            </a:endParaRPr>
          </a:p>
          <a:p>
            <a:pPr indent="-311150" lvl="0" marL="457200" marR="0" rtl="0" algn="l">
              <a:lnSpc>
                <a:spcPct val="100000"/>
              </a:lnSpc>
              <a:spcBef>
                <a:spcPts val="0"/>
              </a:spcBef>
              <a:spcAft>
                <a:spcPts val="0"/>
              </a:spcAft>
              <a:buSzPts val="1300"/>
              <a:buFont typeface="Roboto"/>
              <a:buChar char="●"/>
            </a:pPr>
            <a:r>
              <a:rPr lang="en" sz="1500">
                <a:latin typeface="Roboto"/>
                <a:ea typeface="Roboto"/>
                <a:cs typeface="Roboto"/>
                <a:sym typeface="Roboto"/>
              </a:rPr>
              <a:t>Is it OK to misidentify things sometimes (e.g. recommender systems) or is it crucial to never miss a positive (e.g. cancer detection)? Or is generally good accuracy the goal?</a:t>
            </a:r>
            <a:br>
              <a:rPr lang="en" sz="1500">
                <a:latin typeface="Roboto"/>
                <a:ea typeface="Roboto"/>
                <a:cs typeface="Roboto"/>
                <a:sym typeface="Roboto"/>
              </a:rPr>
            </a:br>
            <a:endParaRPr sz="1500">
              <a:latin typeface="Roboto"/>
              <a:ea typeface="Roboto"/>
              <a:cs typeface="Roboto"/>
              <a:sym typeface="Roboto"/>
            </a:endParaRPr>
          </a:p>
          <a:p>
            <a:pPr indent="-323850" lvl="0" marL="457200" marR="0" rtl="0" algn="l">
              <a:lnSpc>
                <a:spcPct val="100000"/>
              </a:lnSpc>
              <a:spcBef>
                <a:spcPts val="0"/>
              </a:spcBef>
              <a:spcAft>
                <a:spcPts val="0"/>
              </a:spcAft>
              <a:buSzPts val="1500"/>
              <a:buFont typeface="Roboto"/>
              <a:buChar char="●"/>
            </a:pPr>
            <a:r>
              <a:rPr lang="en" sz="1500">
                <a:latin typeface="Roboto"/>
                <a:ea typeface="Roboto"/>
                <a:cs typeface="Roboto"/>
                <a:sym typeface="Roboto"/>
              </a:rPr>
              <a:t>Bottom line: Having a clear idea of the goal at the outset is crucial!</a:t>
            </a:r>
            <a:endParaRPr sz="1500">
              <a:latin typeface="Roboto"/>
              <a:ea typeface="Roboto"/>
              <a:cs typeface="Roboto"/>
              <a:sym typeface="Roboto"/>
            </a:endParaRPr>
          </a:p>
        </p:txBody>
      </p:sp>
      <p:pic>
        <p:nvPicPr>
          <p:cNvPr id="382" name="Google Shape;382;p54"/>
          <p:cNvPicPr preferRelativeResize="0"/>
          <p:nvPr/>
        </p:nvPicPr>
        <p:blipFill>
          <a:blip r:embed="rId3">
            <a:alphaModFix/>
          </a:blip>
          <a:stretch>
            <a:fillRect/>
          </a:stretch>
        </p:blipFill>
        <p:spPr>
          <a:xfrm>
            <a:off x="4996275" y="967774"/>
            <a:ext cx="4065225" cy="3449650"/>
          </a:xfrm>
          <a:prstGeom prst="rect">
            <a:avLst/>
          </a:prstGeom>
          <a:noFill/>
          <a:ln>
            <a:noFill/>
          </a:ln>
        </p:spPr>
      </p:pic>
      <p:sp>
        <p:nvSpPr>
          <p:cNvPr id="383" name="Google Shape;383;p54"/>
          <p:cNvSpPr txBox="1"/>
          <p:nvPr/>
        </p:nvSpPr>
        <p:spPr>
          <a:xfrm>
            <a:off x="5337350" y="4768750"/>
            <a:ext cx="28587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highlight>
                  <a:schemeClr val="lt1"/>
                </a:highlight>
                <a:hlinkClick r:id="rId4"/>
              </a:rPr>
              <a:t>What is a confusion matrix?</a:t>
            </a:r>
            <a:endParaRPr sz="1700">
              <a:solidFill>
                <a:schemeClr val="dk2"/>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solidFill>
                  <a:srgbClr val="000000"/>
                </a:solidFill>
                <a:latin typeface="Arial"/>
                <a:ea typeface="Arial"/>
                <a:cs typeface="Arial"/>
                <a:sym typeface="Arial"/>
              </a:rPr>
              <a:t>About Joseph: PhD, Postdoc/Prof, Tech</a:t>
            </a:r>
            <a:endParaRPr sz="2600">
              <a:solidFill>
                <a:srgbClr val="000000"/>
              </a:solidFill>
              <a:latin typeface="Arial"/>
              <a:ea typeface="Arial"/>
              <a:cs typeface="Arial"/>
              <a:sym typeface="Arial"/>
            </a:endParaRPr>
          </a:p>
        </p:txBody>
      </p:sp>
      <p:sp>
        <p:nvSpPr>
          <p:cNvPr id="105" name="Google Shape;105;p19"/>
          <p:cNvSpPr/>
          <p:nvPr/>
        </p:nvSpPr>
        <p:spPr>
          <a:xfrm>
            <a:off x="314125"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06" name="Google Shape;106;p19"/>
          <p:cNvSpPr/>
          <p:nvPr/>
        </p:nvSpPr>
        <p:spPr>
          <a:xfrm>
            <a:off x="2406985"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07" name="Google Shape;107;p19"/>
          <p:cNvSpPr/>
          <p:nvPr/>
        </p:nvSpPr>
        <p:spPr>
          <a:xfrm>
            <a:off x="4499844" y="1664275"/>
            <a:ext cx="19764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08" name="Google Shape;108;p19"/>
          <p:cNvSpPr/>
          <p:nvPr/>
        </p:nvSpPr>
        <p:spPr>
          <a:xfrm>
            <a:off x="6592704" y="1664275"/>
            <a:ext cx="1959300" cy="27636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grpSp>
        <p:nvGrpSpPr>
          <p:cNvPr id="109" name="Google Shape;109;p19"/>
          <p:cNvGrpSpPr/>
          <p:nvPr/>
        </p:nvGrpSpPr>
        <p:grpSpPr>
          <a:xfrm>
            <a:off x="1035317" y="1360632"/>
            <a:ext cx="608715" cy="608715"/>
            <a:chOff x="754018" y="1368500"/>
            <a:chExt cx="1012500" cy="1012500"/>
          </a:xfrm>
        </p:grpSpPr>
        <p:sp>
          <p:nvSpPr>
            <p:cNvPr id="110" name="Google Shape;110;p19"/>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11" name="Google Shape;111;p19"/>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sp>
        <p:nvSpPr>
          <p:cNvPr id="112" name="Google Shape;112;p19"/>
          <p:cNvSpPr txBox="1"/>
          <p:nvPr/>
        </p:nvSpPr>
        <p:spPr>
          <a:xfrm>
            <a:off x="331175" y="2001100"/>
            <a:ext cx="1959300" cy="41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200" u="none" cap="none" strike="noStrike">
              <a:latin typeface="Roboto"/>
              <a:ea typeface="Roboto"/>
              <a:cs typeface="Roboto"/>
              <a:sym typeface="Roboto"/>
            </a:endParaRPr>
          </a:p>
        </p:txBody>
      </p:sp>
      <p:grpSp>
        <p:nvGrpSpPr>
          <p:cNvPr id="113" name="Google Shape;113;p19"/>
          <p:cNvGrpSpPr/>
          <p:nvPr/>
        </p:nvGrpSpPr>
        <p:grpSpPr>
          <a:xfrm>
            <a:off x="2978417" y="1359917"/>
            <a:ext cx="608715" cy="608715"/>
            <a:chOff x="754018" y="1368500"/>
            <a:chExt cx="1012500" cy="1012500"/>
          </a:xfrm>
        </p:grpSpPr>
        <p:sp>
          <p:nvSpPr>
            <p:cNvPr id="114" name="Google Shape;114;p19"/>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15" name="Google Shape;115;p19"/>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grpSp>
        <p:nvGrpSpPr>
          <p:cNvPr id="116" name="Google Shape;116;p19"/>
          <p:cNvGrpSpPr/>
          <p:nvPr/>
        </p:nvGrpSpPr>
        <p:grpSpPr>
          <a:xfrm>
            <a:off x="5124717" y="1359917"/>
            <a:ext cx="608715" cy="608715"/>
            <a:chOff x="754018" y="1368500"/>
            <a:chExt cx="1012500" cy="1012500"/>
          </a:xfrm>
        </p:grpSpPr>
        <p:sp>
          <p:nvSpPr>
            <p:cNvPr id="117" name="Google Shape;117;p19"/>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18" name="Google Shape;118;p19"/>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grpSp>
        <p:nvGrpSpPr>
          <p:cNvPr id="119" name="Google Shape;119;p19"/>
          <p:cNvGrpSpPr/>
          <p:nvPr/>
        </p:nvGrpSpPr>
        <p:grpSpPr>
          <a:xfrm>
            <a:off x="7258317" y="1359917"/>
            <a:ext cx="608715" cy="608715"/>
            <a:chOff x="754018" y="1368500"/>
            <a:chExt cx="1012500" cy="1012500"/>
          </a:xfrm>
        </p:grpSpPr>
        <p:sp>
          <p:nvSpPr>
            <p:cNvPr id="120" name="Google Shape;120;p19"/>
            <p:cNvSpPr/>
            <p:nvPr/>
          </p:nvSpPr>
          <p:spPr>
            <a:xfrm>
              <a:off x="754018" y="1368500"/>
              <a:ext cx="1012500" cy="10125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p:txBody>
        </p:sp>
        <p:sp>
          <p:nvSpPr>
            <p:cNvPr id="121" name="Google Shape;121;p19"/>
            <p:cNvSpPr/>
            <p:nvPr/>
          </p:nvSpPr>
          <p:spPr>
            <a:xfrm>
              <a:off x="967242" y="1577778"/>
              <a:ext cx="586001" cy="558799"/>
            </a:xfrm>
            <a:custGeom>
              <a:rect b="b" l="l" r="r" t="t"/>
              <a:pathLst>
                <a:path extrusionOk="0" h="995" w="1046">
                  <a:moveTo>
                    <a:pt x="940" y="209"/>
                  </a:moveTo>
                  <a:lnTo>
                    <a:pt x="731" y="209"/>
                  </a:lnTo>
                  <a:lnTo>
                    <a:pt x="731" y="105"/>
                  </a:lnTo>
                  <a:cubicBezTo>
                    <a:pt x="731" y="45"/>
                    <a:pt x="686" y="0"/>
                    <a:pt x="627" y="0"/>
                  </a:cubicBezTo>
                  <a:lnTo>
                    <a:pt x="418" y="0"/>
                  </a:lnTo>
                  <a:cubicBezTo>
                    <a:pt x="359" y="0"/>
                    <a:pt x="314" y="45"/>
                    <a:pt x="314" y="105"/>
                  </a:cubicBezTo>
                  <a:lnTo>
                    <a:pt x="314" y="209"/>
                  </a:lnTo>
                  <a:lnTo>
                    <a:pt x="105" y="209"/>
                  </a:lnTo>
                  <a:cubicBezTo>
                    <a:pt x="46" y="209"/>
                    <a:pt x="0" y="254"/>
                    <a:pt x="0" y="313"/>
                  </a:cubicBezTo>
                  <a:lnTo>
                    <a:pt x="0" y="889"/>
                  </a:lnTo>
                  <a:cubicBezTo>
                    <a:pt x="0" y="948"/>
                    <a:pt x="46" y="994"/>
                    <a:pt x="105" y="994"/>
                  </a:cubicBezTo>
                  <a:lnTo>
                    <a:pt x="940" y="994"/>
                  </a:lnTo>
                  <a:cubicBezTo>
                    <a:pt x="999" y="994"/>
                    <a:pt x="1045" y="948"/>
                    <a:pt x="1045" y="889"/>
                  </a:cubicBezTo>
                  <a:lnTo>
                    <a:pt x="1045" y="313"/>
                  </a:lnTo>
                  <a:cubicBezTo>
                    <a:pt x="1045" y="257"/>
                    <a:pt x="997" y="209"/>
                    <a:pt x="940" y="209"/>
                  </a:cubicBezTo>
                  <a:close/>
                  <a:moveTo>
                    <a:pt x="627" y="209"/>
                  </a:moveTo>
                  <a:lnTo>
                    <a:pt x="418" y="209"/>
                  </a:lnTo>
                  <a:lnTo>
                    <a:pt x="418" y="105"/>
                  </a:lnTo>
                  <a:lnTo>
                    <a:pt x="627" y="105"/>
                  </a:lnTo>
                  <a:lnTo>
                    <a:pt x="627" y="20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Calibri"/>
                <a:ea typeface="Calibri"/>
                <a:cs typeface="Calibri"/>
                <a:sym typeface="Calibri"/>
              </a:endParaRPr>
            </a:p>
          </p:txBody>
        </p:sp>
      </p:grpSp>
      <p:sp>
        <p:nvSpPr>
          <p:cNvPr id="122" name="Google Shape;122;p19"/>
          <p:cNvSpPr txBox="1"/>
          <p:nvPr/>
        </p:nvSpPr>
        <p:spPr>
          <a:xfrm>
            <a:off x="331175" y="2001100"/>
            <a:ext cx="1959300" cy="4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latin typeface="Arial"/>
                <a:ea typeface="Arial"/>
                <a:cs typeface="Arial"/>
                <a:sym typeface="Arial"/>
              </a:rPr>
              <a:t>Assistant</a:t>
            </a:r>
            <a:r>
              <a:rPr b="1" i="0" lang="en" sz="1400" u="none" cap="none" strike="noStrike">
                <a:latin typeface="Arial"/>
                <a:ea typeface="Arial"/>
                <a:cs typeface="Arial"/>
                <a:sym typeface="Arial"/>
              </a:rPr>
              <a:t> Professor</a:t>
            </a:r>
            <a:endParaRPr b="0" i="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lang="en" sz="1200"/>
              <a:t>Literature and Linguistics</a:t>
            </a:r>
            <a:r>
              <a:rPr b="0" i="0" lang="en" sz="1200" u="none" cap="none" strike="noStrike">
                <a:latin typeface="Arial"/>
                <a:ea typeface="Arial"/>
                <a:cs typeface="Arial"/>
                <a:sym typeface="Arial"/>
              </a:rPr>
              <a:t> at </a:t>
            </a:r>
            <a:r>
              <a:rPr b="1" lang="en" sz="1200"/>
              <a:t>Qatar University</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latin typeface="Roboto"/>
              <a:ea typeface="Roboto"/>
              <a:cs typeface="Roboto"/>
              <a:sym typeface="Roboto"/>
            </a:endParaRPr>
          </a:p>
          <a:p>
            <a:pPr indent="-171450" lvl="0" marL="171450" marR="0" rtl="0" algn="l">
              <a:lnSpc>
                <a:spcPct val="100000"/>
              </a:lnSpc>
              <a:spcBef>
                <a:spcPts val="0"/>
              </a:spcBef>
              <a:spcAft>
                <a:spcPts val="0"/>
              </a:spcAft>
              <a:buSzPts val="1200"/>
              <a:buFont typeface="Arial"/>
              <a:buChar char="•"/>
            </a:pPr>
            <a:r>
              <a:rPr lang="en" sz="1200">
                <a:latin typeface="Roboto"/>
                <a:ea typeface="Roboto"/>
                <a:cs typeface="Roboto"/>
                <a:sym typeface="Roboto"/>
              </a:rPr>
              <a:t>Taught linguistics (intro, socio, discourse, bilingualism)</a:t>
            </a:r>
            <a:endParaRPr sz="1200">
              <a:latin typeface="Roboto"/>
              <a:ea typeface="Roboto"/>
              <a:cs typeface="Roboto"/>
              <a:sym typeface="Roboto"/>
            </a:endParaRPr>
          </a:p>
          <a:p>
            <a:pPr indent="-171450" lvl="0" marL="171450" marR="0" rtl="0" algn="l">
              <a:lnSpc>
                <a:spcPct val="100000"/>
              </a:lnSpc>
              <a:spcBef>
                <a:spcPts val="0"/>
              </a:spcBef>
              <a:spcAft>
                <a:spcPts val="0"/>
              </a:spcAft>
              <a:buSzPts val="1200"/>
              <a:buFont typeface="Arial"/>
              <a:buChar char="•"/>
            </a:pPr>
            <a:r>
              <a:rPr lang="en" sz="1200">
                <a:latin typeface="Roboto"/>
                <a:ea typeface="Roboto"/>
                <a:cs typeface="Roboto"/>
                <a:sym typeface="Roboto"/>
              </a:rPr>
              <a:t>Research on discourse, intonation, socio</a:t>
            </a:r>
            <a:endParaRPr b="0" i="0" sz="1200" u="none" cap="none" strike="noStrike">
              <a:latin typeface="Roboto"/>
              <a:ea typeface="Roboto"/>
              <a:cs typeface="Roboto"/>
              <a:sym typeface="Roboto"/>
            </a:endParaRPr>
          </a:p>
        </p:txBody>
      </p:sp>
      <p:sp>
        <p:nvSpPr>
          <p:cNvPr id="123" name="Google Shape;123;p19"/>
          <p:cNvSpPr txBox="1"/>
          <p:nvPr/>
        </p:nvSpPr>
        <p:spPr>
          <a:xfrm>
            <a:off x="243575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t>Postdoc</a:t>
            </a:r>
            <a:endParaRPr b="1" i="0" sz="1400" u="none" cap="none" strike="noStrike">
              <a:latin typeface="Arial"/>
              <a:ea typeface="Arial"/>
              <a:cs typeface="Arial"/>
              <a:sym typeface="Arial"/>
            </a:endParaRPr>
          </a:p>
          <a:p>
            <a:pPr indent="0" lvl="0" marL="0" marR="0" rtl="0" algn="l">
              <a:lnSpc>
                <a:spcPct val="115000"/>
              </a:lnSpc>
              <a:spcBef>
                <a:spcPts val="0"/>
              </a:spcBef>
              <a:spcAft>
                <a:spcPts val="0"/>
              </a:spcAft>
              <a:buClr>
                <a:schemeClr val="accent2"/>
              </a:buClr>
              <a:buSzPts val="1100"/>
              <a:buFont typeface="Arial"/>
              <a:buNone/>
            </a:pPr>
            <a:r>
              <a:t/>
            </a:r>
            <a:endParaRPr b="0" i="0" sz="1200" u="none" cap="none" strike="noStrike">
              <a:latin typeface="Roboto"/>
              <a:ea typeface="Roboto"/>
              <a:cs typeface="Roboto"/>
              <a:sym typeface="Roboto"/>
            </a:endParaRPr>
          </a:p>
          <a:p>
            <a:pPr indent="0" lvl="0" marL="0" marR="0" rtl="0" algn="ctr">
              <a:lnSpc>
                <a:spcPct val="115000"/>
              </a:lnSpc>
              <a:spcBef>
                <a:spcPts val="0"/>
              </a:spcBef>
              <a:spcAft>
                <a:spcPts val="0"/>
              </a:spcAft>
              <a:buClr>
                <a:schemeClr val="accent2"/>
              </a:buClr>
              <a:buSzPts val="1100"/>
              <a:buFont typeface="Arial"/>
              <a:buNone/>
            </a:pPr>
            <a:r>
              <a:rPr lang="en" sz="1200">
                <a:latin typeface="Roboto"/>
                <a:ea typeface="Roboto"/>
                <a:cs typeface="Roboto"/>
                <a:sym typeface="Roboto"/>
              </a:rPr>
              <a:t>English</a:t>
            </a:r>
            <a:r>
              <a:rPr b="0" i="0" lang="en" sz="1200" u="none" cap="none" strike="noStrike">
                <a:latin typeface="Roboto"/>
                <a:ea typeface="Roboto"/>
                <a:cs typeface="Roboto"/>
                <a:sym typeface="Roboto"/>
              </a:rPr>
              <a:t> at </a:t>
            </a:r>
            <a:br>
              <a:rPr b="0" i="0" lang="en" sz="1200" u="none" cap="none" strike="noStrike">
                <a:latin typeface="Roboto"/>
                <a:ea typeface="Roboto"/>
                <a:cs typeface="Roboto"/>
                <a:sym typeface="Roboto"/>
              </a:rPr>
            </a:br>
            <a:r>
              <a:rPr b="1" lang="en" sz="1200">
                <a:latin typeface="Roboto"/>
                <a:ea typeface="Roboto"/>
                <a:cs typeface="Roboto"/>
                <a:sym typeface="Roboto"/>
              </a:rPr>
              <a:t>Morehead State</a:t>
            </a:r>
            <a:endParaRPr b="0" i="0" sz="1400" u="none" cap="none" strike="noStrike">
              <a:latin typeface="Arial"/>
              <a:ea typeface="Arial"/>
              <a:cs typeface="Arial"/>
              <a:sym typeface="Arial"/>
            </a:endParaRPr>
          </a:p>
          <a:p>
            <a:pPr indent="0" lvl="0" marL="0" marR="0" rtl="0" algn="ctr">
              <a:lnSpc>
                <a:spcPct val="115000"/>
              </a:lnSpc>
              <a:spcBef>
                <a:spcPts val="0"/>
              </a:spcBef>
              <a:spcAft>
                <a:spcPts val="0"/>
              </a:spcAft>
              <a:buClr>
                <a:schemeClr val="accent2"/>
              </a:buClr>
              <a:buSzPts val="1100"/>
              <a:buFont typeface="Arial"/>
              <a:buNone/>
            </a:pPr>
            <a:r>
              <a:t/>
            </a:r>
            <a:endParaRPr b="0" i="0" sz="1200" u="none" cap="none" strike="noStrike">
              <a:latin typeface="Roboto"/>
              <a:ea typeface="Roboto"/>
              <a:cs typeface="Roboto"/>
              <a:sym typeface="Roboto"/>
            </a:endParaRPr>
          </a:p>
          <a:p>
            <a:pPr indent="-171450" lvl="1" marL="171450" marR="0" rtl="0" algn="l">
              <a:lnSpc>
                <a:spcPct val="115000"/>
              </a:lnSpc>
              <a:spcBef>
                <a:spcPts val="0"/>
              </a:spcBef>
              <a:spcAft>
                <a:spcPts val="0"/>
              </a:spcAft>
              <a:buSzPts val="1100"/>
              <a:buFont typeface="Arial"/>
              <a:buChar char="•"/>
            </a:pPr>
            <a:r>
              <a:rPr lang="en" sz="1200">
                <a:latin typeface="Roboto"/>
                <a:ea typeface="Roboto"/>
                <a:cs typeface="Roboto"/>
                <a:sym typeface="Roboto"/>
              </a:rPr>
              <a:t>Psycholing of prosodic disambiguation (NIH grant)</a:t>
            </a:r>
            <a:endParaRPr/>
          </a:p>
          <a:p>
            <a:pPr indent="-171450" lvl="1" marL="171450" marR="0" rtl="0" algn="l">
              <a:lnSpc>
                <a:spcPct val="115000"/>
              </a:lnSpc>
              <a:spcBef>
                <a:spcPts val="0"/>
              </a:spcBef>
              <a:spcAft>
                <a:spcPts val="0"/>
              </a:spcAft>
              <a:buSzPts val="1100"/>
              <a:buFont typeface="Arial"/>
              <a:buChar char="•"/>
            </a:pPr>
            <a:r>
              <a:rPr lang="en" sz="1200">
                <a:latin typeface="Roboto"/>
                <a:ea typeface="Roboto"/>
                <a:cs typeface="Roboto"/>
                <a:sym typeface="Roboto"/>
              </a:rPr>
              <a:t>Taught linguistics (intro, socio)</a:t>
            </a:r>
            <a:endParaRPr b="0" sz="1400" u="none" cap="none" strike="noStrike">
              <a:latin typeface="Arial"/>
              <a:ea typeface="Arial"/>
              <a:cs typeface="Arial"/>
              <a:sym typeface="Arial"/>
            </a:endParaRPr>
          </a:p>
        </p:txBody>
      </p:sp>
      <p:sp>
        <p:nvSpPr>
          <p:cNvPr id="124" name="Google Shape;124;p19"/>
          <p:cNvSpPr txBox="1"/>
          <p:nvPr/>
        </p:nvSpPr>
        <p:spPr>
          <a:xfrm>
            <a:off x="451675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t>Conversation Designer</a:t>
            </a:r>
            <a:endParaRPr b="1" i="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Sensely</a:t>
            </a:r>
            <a:br>
              <a:rPr lang="en" sz="1200">
                <a:latin typeface="Roboto"/>
                <a:ea typeface="Roboto"/>
                <a:cs typeface="Roboto"/>
                <a:sym typeface="Roboto"/>
              </a:rPr>
            </a:br>
            <a:endParaRPr sz="1200">
              <a:latin typeface="Roboto"/>
              <a:ea typeface="Roboto"/>
              <a:cs typeface="Roboto"/>
              <a:sym typeface="Roboto"/>
            </a:endParaRPr>
          </a:p>
          <a:p>
            <a:pPr indent="-171450" lvl="1" marL="171450" rtl="0" algn="l">
              <a:lnSpc>
                <a:spcPct val="115000"/>
              </a:lnSpc>
              <a:spcBef>
                <a:spcPts val="0"/>
              </a:spcBef>
              <a:spcAft>
                <a:spcPts val="0"/>
              </a:spcAft>
              <a:buClr>
                <a:srgbClr val="000000"/>
              </a:buClr>
              <a:buSzPts val="1100"/>
              <a:buChar char="•"/>
            </a:pPr>
            <a:r>
              <a:rPr lang="en" sz="1200">
                <a:latin typeface="Roboto"/>
                <a:ea typeface="Roboto"/>
                <a:cs typeface="Roboto"/>
                <a:sym typeface="Roboto"/>
              </a:rPr>
              <a:t>Built conversation design platform, multimodal chat UI</a:t>
            </a:r>
            <a:endParaRPr sz="1200">
              <a:latin typeface="Roboto"/>
              <a:ea typeface="Roboto"/>
              <a:cs typeface="Roboto"/>
              <a:sym typeface="Roboto"/>
            </a:endParaRPr>
          </a:p>
          <a:p>
            <a:pPr indent="-177800" lvl="1" marL="17145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Designed a lot of bots</a:t>
            </a:r>
            <a:endParaRPr sz="1200">
              <a:latin typeface="Roboto"/>
              <a:ea typeface="Roboto"/>
              <a:cs typeface="Roboto"/>
              <a:sym typeface="Roboto"/>
            </a:endParaRPr>
          </a:p>
        </p:txBody>
      </p:sp>
      <p:sp>
        <p:nvSpPr>
          <p:cNvPr id="125" name="Google Shape;125;p19"/>
          <p:cNvSpPr txBox="1"/>
          <p:nvPr/>
        </p:nvSpPr>
        <p:spPr>
          <a:xfrm>
            <a:off x="6592700" y="2001100"/>
            <a:ext cx="1959300" cy="5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t>Conversation Designer</a:t>
            </a:r>
            <a:endParaRPr b="1" i="0" sz="14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0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Uber</a:t>
            </a:r>
            <a:endParaRPr b="0" i="0" sz="1200" u="none" cap="none" strike="noStrike">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sz="1200">
              <a:latin typeface="Roboto"/>
              <a:ea typeface="Roboto"/>
              <a:cs typeface="Roboto"/>
              <a:sym typeface="Roboto"/>
            </a:endParaRPr>
          </a:p>
          <a:p>
            <a:pPr indent="-171450" lvl="1" marL="171450" rtl="0" algn="l">
              <a:lnSpc>
                <a:spcPct val="115000"/>
              </a:lnSpc>
              <a:spcBef>
                <a:spcPts val="0"/>
              </a:spcBef>
              <a:spcAft>
                <a:spcPts val="0"/>
              </a:spcAft>
              <a:buClr>
                <a:srgbClr val="000000"/>
              </a:buClr>
              <a:buSzPts val="1100"/>
              <a:buChar char="•"/>
            </a:pPr>
            <a:r>
              <a:rPr lang="en" sz="1200">
                <a:latin typeface="Roboto"/>
                <a:ea typeface="Roboto"/>
                <a:cs typeface="Roboto"/>
                <a:sym typeface="Roboto"/>
              </a:rPr>
              <a:t>Designing chatbots</a:t>
            </a:r>
            <a:endParaRPr sz="1200">
              <a:latin typeface="Roboto"/>
              <a:ea typeface="Roboto"/>
              <a:cs typeface="Roboto"/>
              <a:sym typeface="Roboto"/>
            </a:endParaRPr>
          </a:p>
          <a:p>
            <a:pPr indent="-177800" lvl="1" marL="17145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Building chat capabilities, UI, tools</a:t>
            </a:r>
            <a:endParaRPr sz="12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167100" y="522375"/>
            <a:ext cx="6614100" cy="5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Getting very high-quality labeled data</a:t>
            </a:r>
            <a:endParaRPr u="sng"/>
          </a:p>
        </p:txBody>
      </p:sp>
      <p:sp>
        <p:nvSpPr>
          <p:cNvPr id="389" name="Google Shape;389;p55"/>
          <p:cNvSpPr txBox="1"/>
          <p:nvPr/>
        </p:nvSpPr>
        <p:spPr>
          <a:xfrm>
            <a:off x="128100" y="1016175"/>
            <a:ext cx="3780000" cy="3668700"/>
          </a:xfrm>
          <a:prstGeom prst="rect">
            <a:avLst/>
          </a:prstGeom>
          <a:noFill/>
          <a:ln>
            <a:noFill/>
          </a:ln>
        </p:spPr>
        <p:txBody>
          <a:bodyPr anchorCtr="0" anchor="t" bIns="91425" lIns="91425" spcFirstLastPara="1" rIns="91425" wrap="square" tIns="91425">
            <a:noAutofit/>
          </a:bodyPr>
          <a:lstStyle/>
          <a:p>
            <a:pPr indent="-349250" lvl="0" marL="457200" rtl="0" algn="l">
              <a:spcBef>
                <a:spcPts val="1000"/>
              </a:spcBef>
              <a:spcAft>
                <a:spcPts val="0"/>
              </a:spcAft>
              <a:buClr>
                <a:srgbClr val="000000"/>
              </a:buClr>
              <a:buSzPts val="1900"/>
              <a:buFont typeface="Roboto"/>
              <a:buChar char="●"/>
            </a:pPr>
            <a:r>
              <a:rPr lang="en" sz="1900">
                <a:latin typeface="Roboto"/>
                <a:ea typeface="Roboto"/>
                <a:cs typeface="Roboto"/>
                <a:sym typeface="Roboto"/>
              </a:rPr>
              <a:t>Evaluating classifier effectiveness requires prediction on new data</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spcBef>
                <a:spcPts val="0"/>
              </a:spcBef>
              <a:spcAft>
                <a:spcPts val="0"/>
              </a:spcAft>
              <a:buClr>
                <a:srgbClr val="000000"/>
              </a:buClr>
              <a:buSzPts val="1900"/>
              <a:buFont typeface="Roboto"/>
              <a:buChar char="●"/>
            </a:pPr>
            <a:r>
              <a:rPr lang="en" sz="1900">
                <a:latin typeface="Roboto"/>
                <a:ea typeface="Roboto"/>
                <a:cs typeface="Roboto"/>
                <a:sym typeface="Roboto"/>
              </a:rPr>
              <a:t>There are </a:t>
            </a:r>
            <a:r>
              <a:rPr i="1" lang="en" sz="1900">
                <a:latin typeface="Roboto"/>
                <a:ea typeface="Roboto"/>
                <a:cs typeface="Roboto"/>
                <a:sym typeface="Roboto"/>
              </a:rPr>
              <a:t>always </a:t>
            </a:r>
            <a:r>
              <a:rPr lang="en" sz="1900">
                <a:latin typeface="Roboto"/>
                <a:ea typeface="Roboto"/>
                <a:cs typeface="Roboto"/>
                <a:sym typeface="Roboto"/>
              </a:rPr>
              <a:t>edge cases!</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spcBef>
                <a:spcPts val="0"/>
              </a:spcBef>
              <a:spcAft>
                <a:spcPts val="0"/>
              </a:spcAft>
              <a:buClr>
                <a:srgbClr val="000000"/>
              </a:buClr>
              <a:buSzPts val="1900"/>
              <a:buFont typeface="Roboto"/>
              <a:buChar char="●"/>
            </a:pPr>
            <a:r>
              <a:rPr lang="en" sz="1900">
                <a:latin typeface="Roboto"/>
                <a:ea typeface="Roboto"/>
                <a:cs typeface="Roboto"/>
                <a:sym typeface="Roboto"/>
              </a:rPr>
              <a:t>Given a comment like “dude, no way!”, should a sentiment classifier predict “positive” or “negative”? Which one of these tumors is malignant?</a:t>
            </a:r>
            <a:endParaRPr sz="1900">
              <a:latin typeface="Roboto"/>
              <a:ea typeface="Roboto"/>
              <a:cs typeface="Roboto"/>
              <a:sym typeface="Roboto"/>
            </a:endParaRPr>
          </a:p>
        </p:txBody>
      </p:sp>
      <p:pic>
        <p:nvPicPr>
          <p:cNvPr id="390" name="Google Shape;390;p55"/>
          <p:cNvPicPr preferRelativeResize="0"/>
          <p:nvPr/>
        </p:nvPicPr>
        <p:blipFill>
          <a:blip r:embed="rId3">
            <a:alphaModFix/>
          </a:blip>
          <a:stretch>
            <a:fillRect/>
          </a:stretch>
        </p:blipFill>
        <p:spPr>
          <a:xfrm>
            <a:off x="4572000" y="2202598"/>
            <a:ext cx="4146626" cy="1295850"/>
          </a:xfrm>
          <a:prstGeom prst="rect">
            <a:avLst/>
          </a:prstGeom>
          <a:noFill/>
          <a:ln>
            <a:noFill/>
          </a:ln>
        </p:spPr>
      </p:pic>
      <p:sp>
        <p:nvSpPr>
          <p:cNvPr id="391" name="Google Shape;391;p55"/>
          <p:cNvSpPr txBox="1"/>
          <p:nvPr/>
        </p:nvSpPr>
        <p:spPr>
          <a:xfrm>
            <a:off x="5045413" y="3784125"/>
            <a:ext cx="31998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Cancer Cells vs Normal Cells</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167100" y="141375"/>
            <a:ext cx="6614100" cy="53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look at some examples!</a:t>
            </a:r>
            <a:endParaRPr/>
          </a:p>
        </p:txBody>
      </p:sp>
      <p:pic>
        <p:nvPicPr>
          <p:cNvPr id="397" name="Google Shape;397;p56">
            <a:hlinkClick r:id="rId3"/>
          </p:cNvPr>
          <p:cNvPicPr preferRelativeResize="0"/>
          <p:nvPr/>
        </p:nvPicPr>
        <p:blipFill>
          <a:blip r:embed="rId4">
            <a:alphaModFix/>
          </a:blip>
          <a:stretch>
            <a:fillRect/>
          </a:stretch>
        </p:blipFill>
        <p:spPr>
          <a:xfrm>
            <a:off x="564413" y="676875"/>
            <a:ext cx="8015171" cy="39332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type="title"/>
          </p:nvPr>
        </p:nvSpPr>
        <p:spPr>
          <a:xfrm>
            <a:off x="167100" y="522375"/>
            <a:ext cx="66141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167100" y="522375"/>
            <a:ext cx="8695800" cy="64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 sz="2700"/>
              <a:t>Parameter Efficient Fine Tuning: Low Rank Adaptation (LoRA)</a:t>
            </a:r>
            <a:endParaRPr sz="2700"/>
          </a:p>
        </p:txBody>
      </p:sp>
      <p:sp>
        <p:nvSpPr>
          <p:cNvPr id="408" name="Google Shape;408;p58"/>
          <p:cNvSpPr txBox="1"/>
          <p:nvPr/>
        </p:nvSpPr>
        <p:spPr>
          <a:xfrm>
            <a:off x="432900" y="1016175"/>
            <a:ext cx="8128800" cy="36687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1000"/>
              </a:spcBef>
              <a:spcAft>
                <a:spcPts val="0"/>
              </a:spcAft>
              <a:buSzPts val="1700"/>
              <a:buFont typeface="Roboto"/>
              <a:buChar char="●"/>
            </a:pPr>
            <a:r>
              <a:rPr lang="en" sz="1900">
                <a:latin typeface="Roboto"/>
                <a:ea typeface="Roboto"/>
                <a:cs typeface="Roboto"/>
                <a:sym typeface="Roboto"/>
              </a:rPr>
              <a:t>Once you have exhausted the effectiveness of hard prompt tuning, there are two parts of the system that you can touch: the prompt and the model.</a:t>
            </a:r>
            <a:br>
              <a:rPr lang="en" sz="1900">
                <a:latin typeface="Roboto"/>
                <a:ea typeface="Roboto"/>
                <a:cs typeface="Roboto"/>
                <a:sym typeface="Roboto"/>
              </a:rPr>
            </a:br>
            <a:endParaRPr sz="1900">
              <a:latin typeface="Roboto"/>
              <a:ea typeface="Roboto"/>
              <a:cs typeface="Roboto"/>
              <a:sym typeface="Roboto"/>
            </a:endParaRPr>
          </a:p>
          <a:p>
            <a:pPr indent="-336550" lvl="0" marL="457200" marR="0" rtl="0" algn="l">
              <a:lnSpc>
                <a:spcPct val="100000"/>
              </a:lnSpc>
              <a:spcBef>
                <a:spcPts val="0"/>
              </a:spcBef>
              <a:spcAft>
                <a:spcPts val="0"/>
              </a:spcAft>
              <a:buSzPts val="1700"/>
              <a:buFont typeface="Roboto"/>
              <a:buChar char="●"/>
            </a:pPr>
            <a:r>
              <a:rPr lang="en" sz="1900">
                <a:latin typeface="Roboto"/>
                <a:ea typeface="Roboto"/>
                <a:cs typeface="Roboto"/>
                <a:sym typeface="Roboto"/>
              </a:rPr>
              <a:t>SPT touches the prompt; LoRA tuning moves away from that, but stops short of really changing the model’s structure</a:t>
            </a:r>
            <a:br>
              <a:rPr lang="en" sz="1900">
                <a:latin typeface="Roboto"/>
                <a:ea typeface="Roboto"/>
                <a:cs typeface="Roboto"/>
                <a:sym typeface="Roboto"/>
              </a:rPr>
            </a:br>
            <a:endParaRPr sz="1900">
              <a:latin typeface="Roboto"/>
              <a:ea typeface="Roboto"/>
              <a:cs typeface="Roboto"/>
              <a:sym typeface="Roboto"/>
            </a:endParaRPr>
          </a:p>
          <a:p>
            <a:pPr indent="-336550" lvl="0" marL="457200" marR="0" rtl="0" algn="l">
              <a:lnSpc>
                <a:spcPct val="100000"/>
              </a:lnSpc>
              <a:spcBef>
                <a:spcPts val="0"/>
              </a:spcBef>
              <a:spcAft>
                <a:spcPts val="0"/>
              </a:spcAft>
              <a:buSzPts val="1700"/>
              <a:buFont typeface="Roboto"/>
              <a:buChar char="●"/>
            </a:pPr>
            <a:r>
              <a:rPr lang="en" sz="1900">
                <a:latin typeface="Roboto"/>
                <a:ea typeface="Roboto"/>
                <a:cs typeface="Roboto"/>
                <a:sym typeface="Roboto"/>
              </a:rPr>
              <a:t>Instead of “translating” a hard prompt, LoRA tuning relies on a supplementary layer on top of the LLM to adapt its output</a:t>
            </a:r>
            <a:br>
              <a:rPr lang="en" sz="1900">
                <a:latin typeface="Roboto"/>
                <a:ea typeface="Roboto"/>
                <a:cs typeface="Roboto"/>
                <a:sym typeface="Roboto"/>
              </a:rPr>
            </a:br>
            <a:endParaRPr sz="19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900">
                <a:latin typeface="Roboto"/>
                <a:ea typeface="Roboto"/>
                <a:cs typeface="Roboto"/>
                <a:sym typeface="Roboto"/>
              </a:rPr>
              <a:t>It is generally more involved, expensive, difficult than SPT, but less than full fine-tuning</a:t>
            </a:r>
            <a:endParaRPr sz="17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167100" y="870300"/>
            <a:ext cx="8630700" cy="37854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SzPts val="2200"/>
              <a:buFont typeface="Roboto"/>
              <a:buChar char="●"/>
            </a:pPr>
            <a:r>
              <a:rPr lang="en" sz="2200">
                <a:latin typeface="Roboto"/>
                <a:ea typeface="Roboto"/>
                <a:cs typeface="Roboto"/>
                <a:sym typeface="Roboto"/>
              </a:rPr>
              <a:t>Day 1</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15 minutes: Situating GenAI in Tech</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10 minutes: Hard Prompt Design</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20 minutes: One Use Case</a:t>
            </a:r>
            <a:br>
              <a:rPr lang="en" sz="2200">
                <a:latin typeface="Roboto"/>
                <a:ea typeface="Roboto"/>
                <a:cs typeface="Roboto"/>
                <a:sym typeface="Roboto"/>
              </a:rPr>
            </a:br>
            <a:endParaRPr sz="2200">
              <a:latin typeface="Roboto"/>
              <a:ea typeface="Roboto"/>
              <a:cs typeface="Roboto"/>
              <a:sym typeface="Roboto"/>
            </a:endParaRPr>
          </a:p>
          <a:p>
            <a:pPr indent="0" lvl="0" marL="914400" marR="0" rtl="0" algn="l">
              <a:lnSpc>
                <a:spcPct val="100000"/>
              </a:lnSpc>
              <a:spcBef>
                <a:spcPts val="0"/>
              </a:spcBef>
              <a:spcAft>
                <a:spcPts val="0"/>
              </a:spcAft>
              <a:buNone/>
            </a:pPr>
            <a:r>
              <a:t/>
            </a:r>
            <a:endParaRPr sz="2200">
              <a:latin typeface="Roboto"/>
              <a:ea typeface="Roboto"/>
              <a:cs typeface="Roboto"/>
              <a:sym typeface="Roboto"/>
            </a:endParaRPr>
          </a:p>
          <a:p>
            <a:pPr indent="-368300" lvl="0" marL="457200" marR="0" rtl="0" algn="l">
              <a:lnSpc>
                <a:spcPct val="100000"/>
              </a:lnSpc>
              <a:spcBef>
                <a:spcPts val="0"/>
              </a:spcBef>
              <a:spcAft>
                <a:spcPts val="0"/>
              </a:spcAft>
              <a:buSzPts val="2200"/>
              <a:buFont typeface="Roboto"/>
              <a:buChar char="●"/>
            </a:pPr>
            <a:r>
              <a:rPr lang="en" sz="2200">
                <a:latin typeface="Roboto"/>
                <a:ea typeface="Roboto"/>
                <a:cs typeface="Roboto"/>
                <a:sym typeface="Roboto"/>
              </a:rPr>
              <a:t>Day 2</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15 minutes: Classification in Tech</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10 minutes: Other Tuning Approaches</a:t>
            </a:r>
            <a:endParaRPr sz="2200">
              <a:latin typeface="Roboto"/>
              <a:ea typeface="Roboto"/>
              <a:cs typeface="Roboto"/>
              <a:sym typeface="Roboto"/>
            </a:endParaRPr>
          </a:p>
          <a:p>
            <a:pPr indent="-368300" lvl="1" marL="914400" marR="0" rtl="0" algn="l">
              <a:lnSpc>
                <a:spcPct val="100000"/>
              </a:lnSpc>
              <a:spcBef>
                <a:spcPts val="0"/>
              </a:spcBef>
              <a:spcAft>
                <a:spcPts val="0"/>
              </a:spcAft>
              <a:buSzPts val="2200"/>
              <a:buFont typeface="Roboto"/>
              <a:buChar char="○"/>
            </a:pPr>
            <a:r>
              <a:rPr lang="en" sz="2200">
                <a:latin typeface="Roboto"/>
                <a:ea typeface="Roboto"/>
                <a:cs typeface="Roboto"/>
                <a:sym typeface="Roboto"/>
              </a:rPr>
              <a:t>20 minutes: Productionizing a Binary Classifier</a:t>
            </a:r>
            <a:endParaRPr sz="2200">
              <a:latin typeface="Roboto"/>
              <a:ea typeface="Roboto"/>
              <a:cs typeface="Roboto"/>
              <a:sym typeface="Roboto"/>
            </a:endParaRPr>
          </a:p>
          <a:p>
            <a:pPr indent="0" lvl="0" marL="0" marR="0" rtl="0" algn="l">
              <a:lnSpc>
                <a:spcPct val="100000"/>
              </a:lnSpc>
              <a:spcBef>
                <a:spcPts val="1000"/>
              </a:spcBef>
              <a:spcAft>
                <a:spcPts val="1000"/>
              </a:spcAft>
              <a:buClr>
                <a:srgbClr val="000000"/>
              </a:buClr>
              <a:buSzPts val="1200"/>
              <a:buFont typeface="Arial"/>
              <a:buNone/>
            </a:pPr>
            <a:r>
              <a:t/>
            </a:r>
            <a:endParaRPr b="0" i="0" sz="1200" u="none" cap="none" strike="noStrike">
              <a:latin typeface="Roboto"/>
              <a:ea typeface="Roboto"/>
              <a:cs typeface="Roboto"/>
              <a:sym typeface="Roboto"/>
            </a:endParaRPr>
          </a:p>
        </p:txBody>
      </p:sp>
      <p:sp>
        <p:nvSpPr>
          <p:cNvPr id="131" name="Google Shape;131;p20"/>
          <p:cNvSpPr txBox="1"/>
          <p:nvPr>
            <p:ph type="title"/>
          </p:nvPr>
        </p:nvSpPr>
        <p:spPr>
          <a:xfrm>
            <a:off x="221925" y="160475"/>
            <a:ext cx="6614100" cy="755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en">
                <a:solidFill>
                  <a:srgbClr val="000000"/>
                </a:solidFill>
                <a:latin typeface="Arial"/>
                <a:ea typeface="Arial"/>
                <a:cs typeface="Arial"/>
                <a:sym typeface="Arial"/>
              </a:rPr>
              <a:t>About this Workshop</a:t>
            </a:r>
            <a:endParaRPr sz="26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931200" y="2193900"/>
            <a:ext cx="12816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solidFill>
                  <a:srgbClr val="000000"/>
                </a:solidFill>
              </a:rPr>
              <a:t>Day 1</a:t>
            </a:r>
            <a:endParaRPr sz="3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221925" y="160475"/>
            <a:ext cx="6614100" cy="598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Roboto"/>
                <a:ea typeface="Roboto"/>
                <a:cs typeface="Roboto"/>
                <a:sym typeface="Roboto"/>
              </a:rPr>
              <a:t>Situating GenAI in Tech</a:t>
            </a:r>
            <a:endParaRPr sz="2900">
              <a:solidFill>
                <a:srgbClr val="000000"/>
              </a:solidFill>
              <a:latin typeface="Arial"/>
              <a:ea typeface="Arial"/>
              <a:cs typeface="Arial"/>
              <a:sym typeface="Arial"/>
            </a:endParaRPr>
          </a:p>
        </p:txBody>
      </p:sp>
      <p:sp>
        <p:nvSpPr>
          <p:cNvPr id="142" name="Google Shape;142;p22"/>
          <p:cNvSpPr txBox="1"/>
          <p:nvPr/>
        </p:nvSpPr>
        <p:spPr>
          <a:xfrm>
            <a:off x="167100" y="717900"/>
            <a:ext cx="6348300" cy="35295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1000"/>
              </a:spcBef>
              <a:spcAft>
                <a:spcPts val="0"/>
              </a:spcAft>
              <a:buSzPts val="1700"/>
              <a:buFont typeface="Roboto"/>
              <a:buChar char="●"/>
            </a:pPr>
            <a:r>
              <a:rPr lang="en" sz="1700">
                <a:latin typeface="Roboto"/>
                <a:ea typeface="Roboto"/>
                <a:cs typeface="Roboto"/>
                <a:sym typeface="Roboto"/>
              </a:rPr>
              <a:t>“[A] human will not know what it is like to be a bat through imitating bat behavior. Likewise, an LM [language model] will not know what it is like to be a human through imitating human interaction with language. An LM learns only what it would be like if it behaved like a human, within the model’s capabilities”. *</a:t>
            </a:r>
            <a:br>
              <a:rPr lang="en" sz="1700">
                <a:latin typeface="Roboto"/>
                <a:ea typeface="Roboto"/>
                <a:cs typeface="Roboto"/>
                <a:sym typeface="Roboto"/>
              </a:rPr>
            </a:br>
            <a:endParaRPr sz="1700">
              <a:latin typeface="Roboto"/>
              <a:ea typeface="Roboto"/>
              <a:cs typeface="Roboto"/>
              <a:sym typeface="Roboto"/>
            </a:endParaRPr>
          </a:p>
          <a:p>
            <a:pPr indent="-336550" lvl="0" marL="457200" marR="0" rtl="0" algn="l">
              <a:lnSpc>
                <a:spcPct val="100000"/>
              </a:lnSpc>
              <a:spcBef>
                <a:spcPts val="0"/>
              </a:spcBef>
              <a:spcAft>
                <a:spcPts val="0"/>
              </a:spcAft>
              <a:buSzPts val="1700"/>
              <a:buFont typeface="Roboto"/>
              <a:buChar char="●"/>
            </a:pPr>
            <a:r>
              <a:rPr lang="en" sz="1700">
                <a:latin typeface="Roboto"/>
                <a:ea typeface="Roboto"/>
                <a:cs typeface="Roboto"/>
                <a:sym typeface="Roboto"/>
              </a:rPr>
              <a:t>GenAI applications in “Tech” focus on the practical and profitable, which generally exclude discussions of AGI, sentience, etc.</a:t>
            </a:r>
            <a:br>
              <a:rPr lang="en" sz="1700">
                <a:latin typeface="Roboto"/>
                <a:ea typeface="Roboto"/>
                <a:cs typeface="Roboto"/>
                <a:sym typeface="Roboto"/>
              </a:rPr>
            </a:br>
            <a:endParaRPr sz="1700">
              <a:latin typeface="Roboto"/>
              <a:ea typeface="Roboto"/>
              <a:cs typeface="Roboto"/>
              <a:sym typeface="Roboto"/>
            </a:endParaRPr>
          </a:p>
          <a:p>
            <a:pPr indent="-336550" lvl="0" marL="457200" marR="0" rtl="0" algn="l">
              <a:lnSpc>
                <a:spcPct val="100000"/>
              </a:lnSpc>
              <a:spcBef>
                <a:spcPts val="0"/>
              </a:spcBef>
              <a:spcAft>
                <a:spcPts val="0"/>
              </a:spcAft>
              <a:buSzPts val="1700"/>
              <a:buFont typeface="Roboto"/>
              <a:buChar char="●"/>
            </a:pPr>
            <a:r>
              <a:rPr lang="en" sz="1700">
                <a:latin typeface="Roboto"/>
                <a:ea typeface="Roboto"/>
                <a:cs typeface="Roboto"/>
                <a:sym typeface="Roboto"/>
              </a:rPr>
              <a:t>That will be our focus in this workshop.</a:t>
            </a:r>
            <a:endParaRPr sz="1700">
              <a:latin typeface="Roboto"/>
              <a:ea typeface="Roboto"/>
              <a:cs typeface="Roboto"/>
              <a:sym typeface="Roboto"/>
            </a:endParaRPr>
          </a:p>
        </p:txBody>
      </p:sp>
      <p:pic>
        <p:nvPicPr>
          <p:cNvPr id="143" name="Google Shape;143;p22"/>
          <p:cNvPicPr preferRelativeResize="0"/>
          <p:nvPr/>
        </p:nvPicPr>
        <p:blipFill>
          <a:blip r:embed="rId3">
            <a:alphaModFix/>
          </a:blip>
          <a:stretch>
            <a:fillRect/>
          </a:stretch>
        </p:blipFill>
        <p:spPr>
          <a:xfrm>
            <a:off x="6869663" y="108525"/>
            <a:ext cx="1707574" cy="1707574"/>
          </a:xfrm>
          <a:prstGeom prst="rect">
            <a:avLst/>
          </a:prstGeom>
          <a:noFill/>
          <a:ln>
            <a:noFill/>
          </a:ln>
        </p:spPr>
      </p:pic>
      <p:pic>
        <p:nvPicPr>
          <p:cNvPr id="144" name="Google Shape;144;p22"/>
          <p:cNvPicPr preferRelativeResize="0"/>
          <p:nvPr/>
        </p:nvPicPr>
        <p:blipFill>
          <a:blip r:embed="rId4">
            <a:alphaModFix/>
          </a:blip>
          <a:stretch>
            <a:fillRect/>
          </a:stretch>
        </p:blipFill>
        <p:spPr>
          <a:xfrm>
            <a:off x="6869661" y="2249641"/>
            <a:ext cx="1707574" cy="1707597"/>
          </a:xfrm>
          <a:prstGeom prst="rect">
            <a:avLst/>
          </a:prstGeom>
          <a:noFill/>
          <a:ln>
            <a:noFill/>
          </a:ln>
        </p:spPr>
      </p:pic>
      <p:sp>
        <p:nvSpPr>
          <p:cNvPr id="145" name="Google Shape;145;p22"/>
          <p:cNvSpPr txBox="1"/>
          <p:nvPr/>
        </p:nvSpPr>
        <p:spPr>
          <a:xfrm>
            <a:off x="6515375" y="1717475"/>
            <a:ext cx="255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Prompt 1: Please generate an image of a human acting like a bat.</a:t>
            </a:r>
            <a:endParaRPr sz="1100"/>
          </a:p>
        </p:txBody>
      </p:sp>
      <p:sp>
        <p:nvSpPr>
          <p:cNvPr id="146" name="Google Shape;146;p22"/>
          <p:cNvSpPr txBox="1"/>
          <p:nvPr/>
        </p:nvSpPr>
        <p:spPr>
          <a:xfrm>
            <a:off x="6274600" y="3957250"/>
            <a:ext cx="280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Prompt 2: Prompt 1 + </a:t>
            </a:r>
            <a:r>
              <a:rPr lang="en" sz="1100"/>
              <a:t>Please make the image look more like a human than a bat.</a:t>
            </a:r>
            <a:endParaRPr sz="1100"/>
          </a:p>
        </p:txBody>
      </p:sp>
      <p:sp>
        <p:nvSpPr>
          <p:cNvPr id="147" name="Google Shape;147;p22"/>
          <p:cNvSpPr txBox="1"/>
          <p:nvPr/>
        </p:nvSpPr>
        <p:spPr>
          <a:xfrm>
            <a:off x="167100" y="4247450"/>
            <a:ext cx="5670900" cy="7695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1000"/>
              </a:spcAft>
              <a:buNone/>
            </a:pPr>
            <a:r>
              <a:rPr i="1" lang="en" sz="1200">
                <a:latin typeface="Times New Roman"/>
                <a:ea typeface="Times New Roman"/>
                <a:cs typeface="Times New Roman"/>
                <a:sym typeface="Times New Roman"/>
              </a:rPr>
              <a:t>* </a:t>
            </a:r>
            <a:r>
              <a:rPr i="1" lang="en" sz="1200">
                <a:latin typeface="Times New Roman"/>
                <a:ea typeface="Times New Roman"/>
                <a:cs typeface="Times New Roman"/>
                <a:sym typeface="Times New Roman"/>
              </a:rPr>
              <a:t>Language Models in Plain English: Humans Understanding How Machines Understand Language, </a:t>
            </a:r>
            <a:r>
              <a:rPr lang="en" sz="1200" u="sng">
                <a:latin typeface="Times New Roman"/>
                <a:ea typeface="Times New Roman"/>
                <a:cs typeface="Times New Roman"/>
                <a:sym typeface="Times New Roman"/>
                <a:hlinkClick r:id="rId5"/>
              </a:rPr>
              <a:t>(Eovito and Danilevsky 2021, p. 4)</a:t>
            </a:r>
            <a:br>
              <a:rPr lang="en" sz="1800">
                <a:latin typeface="Roboto"/>
                <a:ea typeface="Roboto"/>
                <a:cs typeface="Roboto"/>
                <a:sym typeface="Roboto"/>
              </a:rPr>
            </a:br>
            <a:endParaRPr/>
          </a:p>
        </p:txBody>
      </p:sp>
      <p:sp>
        <p:nvSpPr>
          <p:cNvPr id="148" name="Google Shape;148;p22"/>
          <p:cNvSpPr txBox="1"/>
          <p:nvPr/>
        </p:nvSpPr>
        <p:spPr>
          <a:xfrm>
            <a:off x="6121400" y="4619400"/>
            <a:ext cx="29493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100">
                <a:solidFill>
                  <a:schemeClr val="lt1"/>
                </a:solidFill>
              </a:rPr>
              <a:t>Images generated by </a:t>
            </a:r>
            <a:r>
              <a:rPr lang="en" sz="1100" u="sng">
                <a:solidFill>
                  <a:srgbClr val="EAD1DC"/>
                </a:solidFill>
                <a:hlinkClick r:id="rId6">
                  <a:extLst>
                    <a:ext uri="{A12FA001-AC4F-418D-AE19-62706E023703}">
                      <ahyp:hlinkClr val="tx"/>
                    </a:ext>
                  </a:extLst>
                </a:hlinkClick>
              </a:rPr>
              <a:t>https://openart.ai/</a:t>
            </a:r>
            <a:r>
              <a:rPr lang="en" sz="1100">
                <a:solidFill>
                  <a:srgbClr val="EAD1DC"/>
                </a:solidFill>
              </a:rPr>
              <a:t>. </a:t>
            </a:r>
            <a:endParaRPr sz="1800">
              <a:solidFill>
                <a:srgbClr val="EAD1D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167100" y="217575"/>
            <a:ext cx="6614100" cy="62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all the excitement now?</a:t>
            </a:r>
            <a:endParaRPr/>
          </a:p>
        </p:txBody>
      </p:sp>
      <p:pic>
        <p:nvPicPr>
          <p:cNvPr id="154" name="Google Shape;154;p23"/>
          <p:cNvPicPr preferRelativeResize="0"/>
          <p:nvPr/>
        </p:nvPicPr>
        <p:blipFill>
          <a:blip r:embed="rId3">
            <a:alphaModFix/>
          </a:blip>
          <a:stretch>
            <a:fillRect/>
          </a:stretch>
        </p:blipFill>
        <p:spPr>
          <a:xfrm>
            <a:off x="956250" y="862925"/>
            <a:ext cx="6188526" cy="3481049"/>
          </a:xfrm>
          <a:prstGeom prst="rect">
            <a:avLst/>
          </a:prstGeom>
          <a:noFill/>
          <a:ln>
            <a:noFill/>
          </a:ln>
        </p:spPr>
      </p:pic>
      <p:sp>
        <p:nvSpPr>
          <p:cNvPr id="155" name="Google Shape;155;p23"/>
          <p:cNvSpPr txBox="1"/>
          <p:nvPr/>
        </p:nvSpPr>
        <p:spPr>
          <a:xfrm>
            <a:off x="1198738" y="4367525"/>
            <a:ext cx="531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AI Foundation Models for Big Business Innovation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180275" y="175200"/>
            <a:ext cx="6614100" cy="62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What’s in a “Foundation Model”?</a:t>
            </a:r>
            <a:endParaRPr>
              <a:latin typeface="Arial"/>
              <a:ea typeface="Arial"/>
              <a:cs typeface="Arial"/>
              <a:sym typeface="Arial"/>
            </a:endParaRPr>
          </a:p>
        </p:txBody>
      </p:sp>
      <p:pic>
        <p:nvPicPr>
          <p:cNvPr id="161" name="Google Shape;161;p24"/>
          <p:cNvPicPr preferRelativeResize="0"/>
          <p:nvPr/>
        </p:nvPicPr>
        <p:blipFill>
          <a:blip r:embed="rId3">
            <a:alphaModFix/>
          </a:blip>
          <a:stretch>
            <a:fillRect/>
          </a:stretch>
        </p:blipFill>
        <p:spPr>
          <a:xfrm>
            <a:off x="572650" y="801700"/>
            <a:ext cx="7998725" cy="3687275"/>
          </a:xfrm>
          <a:prstGeom prst="rect">
            <a:avLst/>
          </a:prstGeom>
          <a:noFill/>
          <a:ln>
            <a:noFill/>
          </a:ln>
        </p:spPr>
      </p:pic>
      <p:sp>
        <p:nvSpPr>
          <p:cNvPr id="162" name="Google Shape;162;p24"/>
          <p:cNvSpPr txBox="1"/>
          <p:nvPr/>
        </p:nvSpPr>
        <p:spPr>
          <a:xfrm>
            <a:off x="311850" y="4268250"/>
            <a:ext cx="85683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Foundation Models for Decision Making: Problems, Methods, and Opportunities</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3876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